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75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85" r:id="rId6"/>
    <p:sldId id="286" r:id="rId7"/>
    <p:sldId id="287" r:id="rId8"/>
    <p:sldId id="289" r:id="rId9"/>
    <p:sldId id="290" r:id="rId10"/>
    <p:sldId id="291" r:id="rId11"/>
    <p:sldId id="288" r:id="rId12"/>
    <p:sldId id="292" r:id="rId13"/>
    <p:sldId id="293" r:id="rId14"/>
    <p:sldId id="276" r:id="rId15"/>
    <p:sldId id="277" r:id="rId16"/>
    <p:sldId id="278" r:id="rId17"/>
    <p:sldId id="279" r:id="rId18"/>
    <p:sldId id="280" r:id="rId19"/>
    <p:sldId id="298" r:id="rId20"/>
    <p:sldId id="282" r:id="rId21"/>
    <p:sldId id="296" r:id="rId22"/>
    <p:sldId id="29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504">
          <p15:clr>
            <a:srgbClr val="A4A3A4"/>
          </p15:clr>
        </p15:guide>
        <p15:guide id="2" orient="horz" pos="3696">
          <p15:clr>
            <a:srgbClr val="A4A3A4"/>
          </p15:clr>
        </p15:guide>
        <p15:guide id="3" orient="horz" pos="1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065BA2-1FE4-4215-8D91-7B4B07BB6419}">
  <a:tblStyle styleId="{A9065BA2-1FE4-4215-8D91-7B4B07BB64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pos="6504"/>
        <p:guide orient="horz" pos="3696"/>
        <p:guide orient="horz" pos="1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324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11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992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653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2" name="Google Shape;64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0" name="Google Shape;71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9" name="Google Shape;77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9" name="Google Shape;77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629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94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9881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34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124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24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27098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0588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08533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ntenidos">
  <p:cSld name="Título y dos contenido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893763" y="2073275"/>
            <a:ext cx="4887594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410644" y="2073275"/>
            <a:ext cx="4887594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911352" y="6246622"/>
            <a:ext cx="2670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806194" y="62466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164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umen 1">
  <p:cSld name="Resumen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911352" y="2058669"/>
            <a:ext cx="619283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8295483" y="2058670"/>
            <a:ext cx="3002755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911352" y="6246622"/>
            <a:ext cx="2670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806194" y="62466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40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de la sección 3">
  <p:cSld name="Título de la sección 3">
    <p:bg>
      <p:bgPr>
        <a:solidFill>
          <a:srgbClr val="D7ECEB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109694" y="4068392"/>
            <a:ext cx="5580586" cy="219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571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36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a 2">
  <p:cSld name="Tabla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911352" y="2043429"/>
            <a:ext cx="10405174" cy="392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911352" y="6246622"/>
            <a:ext cx="2670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806194" y="62466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49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32651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7601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72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0482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80951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61768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4241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8041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91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5"/>
          <p:cNvSpPr txBox="1">
            <a:spLocks noGrp="1"/>
          </p:cNvSpPr>
          <p:nvPr>
            <p:ph type="title"/>
          </p:nvPr>
        </p:nvSpPr>
        <p:spPr>
          <a:xfrm>
            <a:off x="0" y="681568"/>
            <a:ext cx="12192000" cy="99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Font typeface="Calibri"/>
              <a:buNone/>
            </a:pPr>
            <a:r>
              <a:rPr lang="es-ES" sz="60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Calibri"/>
              </a:rPr>
              <a:t>- </a:t>
            </a:r>
            <a:r>
              <a:rPr lang="es-ES" sz="6000" b="1" u="sng" strike="noStrike" cap="none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Calibri"/>
              </a:rPr>
              <a:t>Cursos </a:t>
            </a:r>
            <a:r>
              <a:rPr lang="es-ES" sz="6000" b="1" u="sng" strike="noStrike" cap="none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Calibri"/>
              </a:rPr>
              <a:t>de </a:t>
            </a:r>
            <a:r>
              <a:rPr lang="es-ES" sz="6000" b="1" u="sng" strike="noStrike" cap="none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Calibri"/>
              </a:rPr>
              <a:t>formación </a:t>
            </a:r>
            <a:r>
              <a:rPr lang="es-ES" sz="60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Calibri"/>
              </a:rPr>
              <a:t>- </a:t>
            </a:r>
            <a:endParaRPr sz="3600" b="1" i="0" u="none" strike="noStrike" cap="none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p15"/>
          <p:cNvGrpSpPr/>
          <p:nvPr/>
        </p:nvGrpSpPr>
        <p:grpSpPr>
          <a:xfrm>
            <a:off x="4317022" y="2490491"/>
            <a:ext cx="3200402" cy="1448462"/>
            <a:chOff x="1003" y="2938"/>
            <a:chExt cx="14832" cy="6040"/>
          </a:xfrm>
        </p:grpSpPr>
        <p:pic>
          <p:nvPicPr>
            <p:cNvPr id="447" name="Google Shape;447;p15" descr="Logotipo&#10;&#10;Descripción generada automáticamente con confianza medi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3" y="4224"/>
              <a:ext cx="5479" cy="1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15" descr="Logotip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3" y="4224"/>
              <a:ext cx="4935" cy="1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98" y="6754"/>
              <a:ext cx="6842" cy="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15" descr="Forma&#10;&#10;Descripción generada automáticamente con confianza baj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28" y="2938"/>
              <a:ext cx="13507" cy="60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1" name="Google Shape;451;p15" descr="Interfaz de usuario gráfica, Text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2200" y="2021598"/>
            <a:ext cx="2745062" cy="220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5" descr="Imagen que contiene Icono&#10;&#10;Descripción generada automáticamente"/>
          <p:cNvPicPr preferRelativeResize="0"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339656" y="2426677"/>
            <a:ext cx="2840192" cy="1202378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5"/>
          <p:cNvSpPr/>
          <p:nvPr/>
        </p:nvSpPr>
        <p:spPr>
          <a:xfrm>
            <a:off x="10038831" y="4940060"/>
            <a:ext cx="1819580" cy="191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400" b="1" u="sng" dirty="0">
                <a:solidFill>
                  <a:srgbClr val="0070C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ECUADOR</a:t>
            </a:r>
          </a:p>
          <a:p>
            <a:pPr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2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Quito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endParaRPr lang="es-ES" sz="1400" b="1" i="0" u="none" strike="noStrike" cap="none" dirty="0">
              <a:solidFill>
                <a:srgbClr val="0070C0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100" dirty="0" err="1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Rumipamba</a:t>
            </a:r>
            <a:r>
              <a:rPr lang="es-ES" sz="1100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 E2-194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100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Av. República (esquina)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100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Edificio Signatura, Piso 2, Oficina 202</a:t>
            </a:r>
            <a:endParaRPr sz="1100" dirty="0">
              <a:solidFill>
                <a:srgbClr val="0070C0"/>
              </a:solidFill>
              <a:latin typeface="Arial Narrow" panose="020B0606020202030204" pitchFamily="34" charset="0"/>
              <a:ea typeface="Calibri"/>
              <a:cs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9F8C49-108D-0B0D-760D-591201CDCD5B}"/>
              </a:ext>
            </a:extLst>
          </p:cNvPr>
          <p:cNvSpPr txBox="1"/>
          <p:nvPr/>
        </p:nvSpPr>
        <p:spPr>
          <a:xfrm>
            <a:off x="480785" y="5174985"/>
            <a:ext cx="17339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400" b="1" i="0" u="sng" strike="noStrike" cap="none" dirty="0">
                <a:solidFill>
                  <a:srgbClr val="0070C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ESPAÑA</a:t>
            </a:r>
            <a:r>
              <a:rPr lang="es-ES" sz="1400" b="1" i="0" u="none" strike="noStrike" cap="none" dirty="0">
                <a:solidFill>
                  <a:srgbClr val="0070C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200" b="1" i="0" u="none" strike="noStrike" cap="none" dirty="0" smtClean="0">
                <a:solidFill>
                  <a:srgbClr val="0070C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Madrid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endParaRPr lang="es-ES" sz="1100" b="1" i="0" u="none" strike="noStrike" cap="none" dirty="0">
              <a:solidFill>
                <a:srgbClr val="0070C0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100" i="0" u="none" strike="noStrike" cap="none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C/Blasco </a:t>
            </a:r>
            <a:r>
              <a:rPr lang="es-ES" sz="1100" i="0" u="none" strike="noStrike" cap="none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de Garay, 37 Entreplanta.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100" i="0" u="none" strike="noStrike" cap="none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Puerta del Sol, 5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100" i="0" u="none" strike="noStrike" cap="none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4ª planta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DDFBDC-47F9-30FE-1E16-7EAE03A8D599}"/>
              </a:ext>
            </a:extLst>
          </p:cNvPr>
          <p:cNvSpPr txBox="1"/>
          <p:nvPr/>
        </p:nvSpPr>
        <p:spPr>
          <a:xfrm>
            <a:off x="3477967" y="5174985"/>
            <a:ext cx="20366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400" b="1" u="sng" dirty="0">
                <a:solidFill>
                  <a:srgbClr val="0070C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COLOMBIA</a:t>
            </a:r>
            <a:r>
              <a:rPr lang="es-ES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2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Bogotá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endParaRPr lang="es-ES" sz="1400" b="1" i="0" u="none" strike="noStrike" cap="none" dirty="0">
              <a:solidFill>
                <a:srgbClr val="0070C0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100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Carrera 58B </a:t>
            </a:r>
            <a:endParaRPr lang="es-ES" sz="1100" dirty="0" smtClean="0">
              <a:solidFill>
                <a:srgbClr val="0070C0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s-ES" sz="110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Bloque </a:t>
            </a:r>
            <a:r>
              <a:rPr lang="es-ES" sz="1100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15 501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443794-6435-C06B-5BFB-2351D1A3AFCC}"/>
              </a:ext>
            </a:extLst>
          </p:cNvPr>
          <p:cNvSpPr txBox="1"/>
          <p:nvPr/>
        </p:nvSpPr>
        <p:spPr>
          <a:xfrm>
            <a:off x="6755975" y="5174985"/>
            <a:ext cx="1394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  <a:buSzPts val="1200"/>
            </a:pPr>
            <a:r>
              <a:rPr lang="es-ES" sz="1400" b="1" u="sng" dirty="0">
                <a:solidFill>
                  <a:srgbClr val="0070C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PERÚ</a:t>
            </a:r>
            <a:r>
              <a:rPr lang="es-ES" sz="14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</a:p>
          <a:p>
            <a:pPr algn="just">
              <a:buClr>
                <a:srgbClr val="0070C0"/>
              </a:buClr>
              <a:buSzPts val="1200"/>
            </a:pPr>
            <a:r>
              <a:rPr lang="es-ES" sz="12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Lima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endParaRPr lang="es-ES" sz="1400" b="1" i="0" u="none" strike="noStrike" cap="none" dirty="0">
              <a:solidFill>
                <a:srgbClr val="0070C0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  <a:p>
            <a:pPr algn="just">
              <a:buClr>
                <a:srgbClr val="0070C0"/>
              </a:buClr>
              <a:buSzPts val="1200"/>
            </a:pPr>
            <a:r>
              <a:rPr lang="es-ES" sz="1100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C/ López de </a:t>
            </a:r>
            <a:r>
              <a:rPr lang="es-ES" sz="110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Ayala, </a:t>
            </a:r>
            <a:r>
              <a:rPr lang="es-ES" sz="1100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144  San Borja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title"/>
          </p:nvPr>
        </p:nvSpPr>
        <p:spPr>
          <a:xfrm>
            <a:off x="0" y="721724"/>
            <a:ext cx="12192000" cy="77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3200" b="1" u="sng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SEGURIDAD, MEDIO AMBIENTE, PREVENCIÓN </a:t>
            </a: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Y RIESGOS LABORALES</a:t>
            </a:r>
            <a:endParaRPr sz="32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sp>
        <p:nvSpPr>
          <p:cNvPr id="486" name="Google Shape;486;p18"/>
          <p:cNvSpPr txBox="1">
            <a:spLocks noGrp="1"/>
          </p:cNvSpPr>
          <p:nvPr>
            <p:ph type="body" idx="1"/>
          </p:nvPr>
        </p:nvSpPr>
        <p:spPr>
          <a:xfrm>
            <a:off x="832694" y="1852504"/>
            <a:ext cx="5893422" cy="475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16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PREVENCIÓN Y ACTUACIÓN ANTE INCENDIOS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6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EVACUACIÓN </a:t>
            </a:r>
            <a:r>
              <a:rPr lang="es-ES" sz="16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DE EMERGENCIA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6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PRIMEROS AUXILIOS </a:t>
            </a:r>
            <a:r>
              <a:rPr lang="es-ES" sz="16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GENÉRICOS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16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16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GESTIÓN </a:t>
            </a:r>
            <a:r>
              <a:rPr lang="es-ES" sz="16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DE </a:t>
            </a:r>
            <a:r>
              <a:rPr lang="es-ES" sz="16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ENFERMEDADES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16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GESTIÓN Y RIESGOS AMBIENTALES</a:t>
            </a:r>
            <a:endParaRPr sz="16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</a:pPr>
            <a:endParaRPr lang="es-ES" b="1" dirty="0">
              <a:latin typeface="Arial Narrow" panose="020B0606020202030204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Catálogo </a:t>
            </a: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 más de 40 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cursos…</a:t>
            </a:r>
            <a:endParaRPr sz="3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una imagen relacionada con la reanimación cardiopulmo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342" y="1705708"/>
            <a:ext cx="3804641" cy="3804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title"/>
          </p:nvPr>
        </p:nvSpPr>
        <p:spPr>
          <a:xfrm>
            <a:off x="0" y="420427"/>
            <a:ext cx="12192000" cy="77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FORMACIÓN COMPLEMENTARIA E IDIOMAS</a:t>
            </a:r>
            <a:endParaRPr sz="32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sp>
        <p:nvSpPr>
          <p:cNvPr id="486" name="Google Shape;486;p18"/>
          <p:cNvSpPr txBox="1">
            <a:spLocks noGrp="1"/>
          </p:cNvSpPr>
          <p:nvPr>
            <p:ph type="body" idx="1"/>
          </p:nvPr>
        </p:nvSpPr>
        <p:spPr>
          <a:xfrm>
            <a:off x="347037" y="1757504"/>
            <a:ext cx="6036179" cy="33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1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 IDIOMAS (ALEMÁN, INGLÉS, FRANCÉS, ITALIANO, ESPAÑOL</a:t>
            </a:r>
            <a:r>
              <a:rPr lang="es-ES" sz="21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)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21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1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MANIPULADOR DE ALIMENTOS </a:t>
            </a:r>
            <a:endParaRPr lang="es-ES" sz="21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21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1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SENSIBILIZACIÓN EN IGUALDAD DE OPORTUNIDADES </a:t>
            </a:r>
            <a:endParaRPr lang="es-ES" sz="21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21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1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PROTECCIÓN DE </a:t>
            </a:r>
            <a:r>
              <a:rPr lang="es-ES" sz="21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DATOS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21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1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21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COMUNICACIÓN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21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1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COMPETENCIA MATEMÁTICA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10254" y="5591522"/>
            <a:ext cx="6084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Catálogo de más de 30 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cursos…</a:t>
            </a:r>
            <a:endParaRPr lang="es-ES" sz="3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s-ES" dirty="0"/>
          </a:p>
        </p:txBody>
      </p:sp>
      <p:pic>
        <p:nvPicPr>
          <p:cNvPr id="4098" name="Picture 2" descr="una imagen estudiando idio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5" y="1684657"/>
            <a:ext cx="3514106" cy="3514106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title"/>
          </p:nvPr>
        </p:nvSpPr>
        <p:spPr>
          <a:xfrm>
            <a:off x="0" y="420427"/>
            <a:ext cx="12192000" cy="77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SERVICIOS SOCIALES Y GENERALES</a:t>
            </a:r>
            <a:endParaRPr sz="32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sp>
        <p:nvSpPr>
          <p:cNvPr id="486" name="Google Shape;486;p18"/>
          <p:cNvSpPr txBox="1">
            <a:spLocks noGrp="1"/>
          </p:cNvSpPr>
          <p:nvPr>
            <p:ph type="body" idx="1"/>
          </p:nvPr>
        </p:nvSpPr>
        <p:spPr>
          <a:xfrm>
            <a:off x="584429" y="1564072"/>
            <a:ext cx="8979900" cy="475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7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 </a:t>
            </a:r>
            <a:r>
              <a:rPr lang="es-ES" sz="17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LIMPIEZA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7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7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GESTIÓN DE PROCESOS DE INMIGRACIÓN </a:t>
            </a:r>
            <a:endParaRPr lang="es-ES" sz="17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7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7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SENSIBILIZACIÓN EN IGUALDAD DE OPORTUNIDADES </a:t>
            </a:r>
            <a:endParaRPr lang="es-ES" sz="17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17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7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ATENCIÓN A LA </a:t>
            </a:r>
            <a:r>
              <a:rPr lang="es-ES" sz="17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FAMILIA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7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7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IGUALDAD DE </a:t>
            </a:r>
            <a:r>
              <a:rPr lang="es-ES" sz="17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GÉNERO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7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7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DISCAPACIDAD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s-ES" sz="39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Catálogo </a:t>
            </a:r>
            <a:r>
              <a:rPr lang="es-ES" sz="39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 más de 25 </a:t>
            </a:r>
            <a:r>
              <a:rPr lang="es-ES" sz="39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cursos…</a:t>
            </a:r>
            <a:endParaRPr sz="39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un catálogo de cur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38" y="1992111"/>
            <a:ext cx="3321662" cy="332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title"/>
          </p:nvPr>
        </p:nvSpPr>
        <p:spPr>
          <a:xfrm>
            <a:off x="0" y="420427"/>
            <a:ext cx="12192000" cy="77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SOFT SKILLS</a:t>
            </a:r>
            <a:endParaRPr sz="32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sp>
        <p:nvSpPr>
          <p:cNvPr id="486" name="Google Shape;486;p18"/>
          <p:cNvSpPr txBox="1">
            <a:spLocks noGrp="1"/>
          </p:cNvSpPr>
          <p:nvPr>
            <p:ph type="body" idx="1"/>
          </p:nvPr>
        </p:nvSpPr>
        <p:spPr>
          <a:xfrm>
            <a:off x="602015" y="1537696"/>
            <a:ext cx="5359170" cy="475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19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EMPRENDIMIENTO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9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19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CREATIVIDAD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9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PROCESOS DE AYUDA (</a:t>
            </a:r>
            <a:r>
              <a:rPr lang="es-ES" sz="19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MINDFULNESS</a:t>
            </a:r>
            <a:r>
              <a:rPr lang="es-ES" sz="1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, </a:t>
            </a:r>
            <a:r>
              <a:rPr lang="es-ES" sz="19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    </a:t>
            </a:r>
            <a:r>
              <a:rPr lang="es-ES" sz="19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1900" b="1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      </a:t>
            </a:r>
            <a:r>
              <a:rPr lang="es-ES" sz="19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COACHING</a:t>
            </a:r>
            <a:r>
              <a:rPr lang="es-ES" sz="1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, RESILIENCIA…) </a:t>
            </a:r>
            <a:endParaRPr lang="es-ES" sz="19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19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MARCA </a:t>
            </a:r>
            <a:r>
              <a:rPr lang="es-ES" sz="19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PERSONAL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19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19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LIDERAZGO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9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19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MENTORING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9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COMUNICACIÓN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788877" y="5093829"/>
            <a:ext cx="7693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Catálogo de más de 30 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cursos…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s-ES" sz="3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146" name="Picture 2" descr="una imagen de coac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47" y="1688961"/>
            <a:ext cx="3057894" cy="3057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5"/>
          <p:cNvSpPr txBox="1">
            <a:spLocks noGrp="1"/>
          </p:cNvSpPr>
          <p:nvPr>
            <p:ph type="title"/>
          </p:nvPr>
        </p:nvSpPr>
        <p:spPr>
          <a:xfrm>
            <a:off x="61547" y="1215531"/>
            <a:ext cx="11524663" cy="65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s-ES" sz="4800" b="1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Arial"/>
                <a:cs typeface="Arial"/>
                <a:sym typeface="Arial"/>
              </a:rPr>
              <a:t>CURSOS PRESENCIALES </a:t>
            </a:r>
            <a:r>
              <a:rPr lang="es-ES" sz="4800" b="1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Arial"/>
                <a:cs typeface="Arial"/>
                <a:sym typeface="Arial"/>
              </a:rPr>
              <a:t/>
            </a:r>
            <a:br>
              <a:rPr lang="es-ES" sz="4800" b="1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Arial"/>
                <a:cs typeface="Arial"/>
                <a:sym typeface="Arial"/>
              </a:rPr>
            </a:br>
            <a:endParaRPr sz="4800" b="1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Arial"/>
              <a:cs typeface="Arial"/>
            </a:endParaRPr>
          </a:p>
        </p:txBody>
      </p:sp>
      <p:grpSp>
        <p:nvGrpSpPr>
          <p:cNvPr id="648" name="Google Shape;648;p35"/>
          <p:cNvGrpSpPr/>
          <p:nvPr/>
        </p:nvGrpSpPr>
        <p:grpSpPr>
          <a:xfrm>
            <a:off x="5662246" y="1585244"/>
            <a:ext cx="5814551" cy="2369218"/>
            <a:chOff x="1003" y="2938"/>
            <a:chExt cx="14832" cy="6040"/>
          </a:xfrm>
        </p:grpSpPr>
        <p:pic>
          <p:nvPicPr>
            <p:cNvPr id="649" name="Google Shape;649;p35" descr="Logotipo&#10;&#10;Descripción generada automáticamente con confianza medi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3" y="4224"/>
              <a:ext cx="5479" cy="1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0" name="Google Shape;650;p35" descr="Logotipo&#10;&#10;Descripción generada automáticamente con confianza baj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3" y="4224"/>
              <a:ext cx="4935" cy="1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1" name="Google Shape;651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98" y="6754"/>
              <a:ext cx="6842" cy="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2" name="Google Shape;652;p35" descr="Forma&#10;&#10;Descripción generada automáticamente con confianza baj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28" y="2938"/>
              <a:ext cx="13507" cy="60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451;p15" descr="Interfaz de usuario gráfica, Text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60386" y="3658806"/>
            <a:ext cx="3061429" cy="232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52;p15" descr="Imagen que contiene Icono&#10;&#10;Descripción generada automáticamente"/>
          <p:cNvPicPr preferRelativeResize="0"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05574" y="2754965"/>
            <a:ext cx="3654856" cy="1554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6"/>
          <p:cNvSpPr txBox="1">
            <a:spLocks noGrp="1"/>
          </p:cNvSpPr>
          <p:nvPr>
            <p:ph type="title"/>
          </p:nvPr>
        </p:nvSpPr>
        <p:spPr>
          <a:xfrm>
            <a:off x="0" y="587244"/>
            <a:ext cx="12192000" cy="53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PRIMEROS </a:t>
            </a:r>
            <a:r>
              <a:rPr lang="es-ES" sz="3200" b="1" u="sng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AUXILIOS Y CONDUCTA P.A.S</a:t>
            </a:r>
            <a:endParaRPr sz="32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sp>
        <p:nvSpPr>
          <p:cNvPr id="661" name="Google Shape;661;p36"/>
          <p:cNvSpPr txBox="1"/>
          <p:nvPr/>
        </p:nvSpPr>
        <p:spPr>
          <a:xfrm>
            <a:off x="520165" y="1768839"/>
            <a:ext cx="5460909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Formación 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en </a:t>
            </a: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primeros auxilios para alumnos de Infantil y </a:t>
            </a: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P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rimaria </a:t>
            </a: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de 1 hora hasta 4º de primaria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Formación 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en </a:t>
            </a: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primeros auxilios para alumnos desde 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5º de Primaria, E.S.O </a:t>
            </a: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y Bachillerato de 1,30 horas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Formación 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en </a:t>
            </a: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primeros auxilios para profesores 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y familias en Centros Educativos, con una duración de </a:t>
            </a: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4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, 6, 8 </a:t>
            </a: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o 10 horas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Curso 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EXPERTO </a:t>
            </a: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en auxilios generales y pediátricos 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+ </a:t>
            </a: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conducta 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P.A.S </a:t>
            </a: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(proteger, alertar y socorrer</a:t>
            </a:r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) desde </a:t>
            </a:r>
            <a:r>
              <a:rPr lang="es-ES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4 a 10 horas.</a:t>
            </a:r>
            <a:endParaRPr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</p:txBody>
      </p:sp>
      <p:pic>
        <p:nvPicPr>
          <p:cNvPr id="7170" name="Picture 2" descr="una imagen de primeros auxilios y conducta p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90" y="1768839"/>
            <a:ext cx="4147453" cy="41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7"/>
          <p:cNvSpPr txBox="1">
            <a:spLocks noGrp="1"/>
          </p:cNvSpPr>
          <p:nvPr>
            <p:ph type="title"/>
          </p:nvPr>
        </p:nvSpPr>
        <p:spPr>
          <a:xfrm>
            <a:off x="0" y="706637"/>
            <a:ext cx="12192000" cy="64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CURSOS RECOMENDADOS POR CATEGORÍAS DE TRABAJADORES</a:t>
            </a:r>
            <a:endParaRPr sz="32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grpSp>
        <p:nvGrpSpPr>
          <p:cNvPr id="674" name="Google Shape;674;p37"/>
          <p:cNvGrpSpPr/>
          <p:nvPr/>
        </p:nvGrpSpPr>
        <p:grpSpPr>
          <a:xfrm>
            <a:off x="456619" y="1825636"/>
            <a:ext cx="12849049" cy="3793277"/>
            <a:chOff x="513758" y="582504"/>
            <a:chExt cx="10693687" cy="4543539"/>
          </a:xfrm>
        </p:grpSpPr>
        <p:sp>
          <p:nvSpPr>
            <p:cNvPr id="676" name="Google Shape;676;p37"/>
            <p:cNvSpPr/>
            <p:nvPr/>
          </p:nvSpPr>
          <p:spPr>
            <a:xfrm>
              <a:off x="513758" y="1135661"/>
              <a:ext cx="4311566" cy="433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 txBox="1"/>
            <p:nvPr/>
          </p:nvSpPr>
          <p:spPr>
            <a:xfrm>
              <a:off x="513758" y="593224"/>
              <a:ext cx="4311566" cy="433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rlin Sans FB Demi" panose="020E0802020502020306" pitchFamily="34" charset="0"/>
                  <a:sym typeface="Calibri"/>
                </a:rPr>
                <a:t>Docentes</a:t>
              </a:r>
              <a:endParaRPr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  <a:sym typeface="Calibri"/>
              </a:endParaRPr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513758" y="1626934"/>
              <a:ext cx="4311566" cy="2709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 txBox="1"/>
            <p:nvPr/>
          </p:nvSpPr>
          <p:spPr>
            <a:xfrm>
              <a:off x="513758" y="1203966"/>
              <a:ext cx="5627597" cy="3264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dirty="0">
                  <a:solidFill>
                    <a:schemeClr val="dk1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Pedagogía y Didáctica:</a:t>
              </a:r>
              <a:endParaRPr sz="1400" b="1" dirty="0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Nuevas metodologías: </a:t>
              </a:r>
              <a:r>
                <a:rPr lang="es-ES" sz="1400" i="0" u="none" strike="noStrike" cap="none" dirty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Aprendizaje basado en proyectos, gamificación, </a:t>
              </a:r>
              <a:r>
                <a:rPr lang="es-ES" sz="1400" i="0" u="none" strike="noStrike" cap="none" dirty="0" err="1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flipped</a:t>
              </a:r>
              <a:r>
                <a:rPr lang="es-ES" sz="1400" i="0" u="none" strike="noStrike" cap="none" dirty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s-ES" sz="1400" i="0" u="none" strike="noStrike" cap="none" dirty="0" err="1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classroom</a:t>
              </a:r>
              <a:r>
                <a:rPr lang="es-ES" sz="1400" i="0" u="none" strike="noStrike" cap="none" dirty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.</a:t>
              </a:r>
              <a:endParaRPr sz="1400" i="0" u="none" strike="noStrike" cap="none" dirty="0">
                <a:solidFill>
                  <a:srgbClr val="0C5C79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Inclusión educativa: 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Atención a la </a:t>
              </a:r>
              <a:r>
                <a:rPr lang="es-ES" sz="1400" b="0" i="0" u="none" strike="noStrike" cap="none" dirty="0" smtClean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diversidad: necesidades especiales, altas capacidades…</a:t>
              </a:r>
              <a:endParaRPr sz="1400" b="0" i="0" u="none" strike="noStrike" cap="none" dirty="0">
                <a:solidFill>
                  <a:srgbClr val="0C5C79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Competencias clave: 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Desarrollo del pensamiento crítico, creatividad, resolución de problemas</a:t>
              </a:r>
              <a:r>
                <a:rPr lang="es-ES" sz="1400" b="0" i="0" u="none" strike="noStrike" cap="none" dirty="0" smtClean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.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endParaRPr sz="1400" b="0" i="0" u="none" strike="noStrike" cap="none" dirty="0">
                <a:solidFill>
                  <a:srgbClr val="0C5C79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80"/>
                </a:spcBef>
                <a:spcAft>
                  <a:spcPts val="0"/>
                </a:spcAft>
                <a:buNone/>
              </a:pPr>
              <a:r>
                <a:rPr lang="es-ES" sz="1400" b="1" dirty="0">
                  <a:solidFill>
                    <a:schemeClr val="dk1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Tecnologías Educativas:</a:t>
              </a:r>
              <a:endParaRPr sz="1400" b="1" dirty="0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Herramientas digitales: 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Plataformas LMS, Google Suite, herramientas de creación de contenidos.</a:t>
              </a:r>
              <a:endParaRPr sz="1400" b="0" i="0" u="none" strike="noStrike" cap="none" dirty="0">
                <a:solidFill>
                  <a:srgbClr val="0C5C79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Inteligencia artificial: 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Aplicaciones educativas de la IA.</a:t>
              </a:r>
              <a:endParaRPr sz="1400" b="0" i="0" u="none" strike="noStrike" cap="none" dirty="0">
                <a:solidFill>
                  <a:srgbClr val="0C5C79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Robótica educativa: 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Introducción a la programación y la robótica</a:t>
              </a:r>
              <a:r>
                <a:rPr lang="es-ES" sz="1400" b="0" i="0" u="none" strike="noStrike" cap="none" dirty="0" smtClean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.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endParaRPr sz="1400" b="0" i="0" u="none" strike="noStrike" cap="none" dirty="0">
                <a:solidFill>
                  <a:srgbClr val="0C5C79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80"/>
                </a:spcBef>
                <a:spcAft>
                  <a:spcPts val="0"/>
                </a:spcAft>
                <a:buNone/>
              </a:pPr>
              <a:r>
                <a:rPr lang="es-ES" sz="1400" b="1" dirty="0">
                  <a:solidFill>
                    <a:schemeClr val="dk1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Liderazgo Educativo:</a:t>
              </a:r>
              <a:endParaRPr sz="1400" b="1" dirty="0">
                <a:solidFill>
                  <a:schemeClr val="dk1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Gestión de equipos: 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Comunicación efectiva, resolución de conflictos, motivación.</a:t>
              </a:r>
              <a:endParaRPr sz="1400" b="0" i="0" u="none" strike="noStrike" cap="none" dirty="0">
                <a:solidFill>
                  <a:srgbClr val="0C5C79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Innovación educativa: 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Fomento de la creatividad y el cambio.</a:t>
              </a:r>
              <a:endParaRPr sz="1400" b="0" i="0" u="none" strike="noStrike" cap="none" dirty="0">
                <a:solidFill>
                  <a:srgbClr val="0C5C79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i="0" u="none" strike="noStrike" cap="none" dirty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Desarrollo profesional: 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Coaching educativo, </a:t>
              </a:r>
              <a:r>
                <a:rPr lang="es-ES" sz="1400" b="0" i="0" u="none" strike="noStrike" cap="none" dirty="0" err="1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mentoring</a:t>
              </a:r>
              <a:r>
                <a:rPr lang="es-ES" sz="1400" b="0" i="0" u="none" strike="noStrike" cap="none" dirty="0" smtClean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.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endParaRPr sz="1400" b="0" i="0" u="none" strike="noStrike" cap="none" dirty="0">
                <a:solidFill>
                  <a:srgbClr val="0C5C79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80"/>
                </a:spcBef>
                <a:spcAft>
                  <a:spcPts val="0"/>
                </a:spcAft>
                <a:buNone/>
              </a:pPr>
              <a:r>
                <a:rPr lang="es-ES" sz="1400" b="1" dirty="0" smtClean="0">
                  <a:solidFill>
                    <a:schemeClr val="dk1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Idiomas</a:t>
              </a:r>
              <a:r>
                <a:rPr lang="es-ES" sz="1400" b="1" dirty="0" smtClean="0">
                  <a:solidFill>
                    <a:schemeClr val="dk1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.</a:t>
              </a:r>
            </a:p>
            <a:p>
              <a:pPr marR="0" lvl="0" algn="l" rtl="0">
                <a:lnSpc>
                  <a:spcPct val="100000"/>
                </a:lnSpc>
                <a:spcBef>
                  <a:spcPts val="180"/>
                </a:spcBef>
                <a:spcAft>
                  <a:spcPts val="0"/>
                </a:spcAft>
              </a:pPr>
              <a:r>
                <a:rPr lang="es-ES" sz="1400" b="1" dirty="0" smtClean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Niveles: </a:t>
              </a:r>
              <a:r>
                <a:rPr lang="es-ES" sz="1400" dirty="0" smtClean="0">
                  <a:solidFill>
                    <a:srgbClr val="0C5C79"/>
                  </a:solidFill>
                  <a:latin typeface="Bahnschrift Light SemiCondensed" panose="020B0502040204020203" pitchFamily="34" charset="0"/>
                  <a:ea typeface="Calibri"/>
                  <a:cs typeface="Calibri"/>
                  <a:sym typeface="Calibri"/>
                </a:rPr>
                <a:t>principiante, avanzado y profesional. </a:t>
              </a:r>
              <a:endParaRPr sz="1400" dirty="0">
                <a:solidFill>
                  <a:srgbClr val="0C5C79"/>
                </a:solidFill>
                <a:latin typeface="Bahnschrift Light SemiCondensed" panose="020B0502040204020203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5579849" y="1261375"/>
              <a:ext cx="4311566" cy="433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 txBox="1"/>
            <p:nvPr/>
          </p:nvSpPr>
          <p:spPr>
            <a:xfrm>
              <a:off x="6402649" y="582504"/>
              <a:ext cx="3111774" cy="433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s-ES" b="1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rlin Sans FB Demi" panose="020E0802020502020306" pitchFamily="34" charset="0"/>
                  <a:sym typeface="Calibri"/>
                </a:rPr>
                <a:t>Personal Administrativo</a:t>
              </a:r>
              <a:endParaRPr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  <a:sym typeface="Calibri"/>
              </a:endParaRPr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5579849" y="1752647"/>
              <a:ext cx="4311566" cy="2709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 txBox="1"/>
            <p:nvPr/>
          </p:nvSpPr>
          <p:spPr>
            <a:xfrm>
              <a:off x="6402649" y="1261375"/>
              <a:ext cx="4804796" cy="3864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dirty="0">
                  <a:solidFill>
                    <a:schemeClr val="dk1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Gestión Administrativa:</a:t>
              </a:r>
              <a:endParaRPr sz="1400" b="1" dirty="0">
                <a:solidFill>
                  <a:schemeClr val="dk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Normativa educativa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: Actualización legal.</a:t>
              </a:r>
              <a:endParaRPr sz="1400" b="0" i="0" u="none" strike="noStrike" cap="none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Gestión de la documentación: 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Archivos digitales, </a:t>
              </a:r>
              <a:endParaRPr lang="es-ES" sz="1400" b="0" i="0" u="none" strike="noStrike" cap="none" dirty="0" smtClean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0" marR="0" lvl="1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</a:pPr>
              <a:r>
                <a:rPr lang="es-ES" sz="1400" b="0" i="0" u="none" strike="noStrike" cap="none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protección 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de datos.</a:t>
              </a:r>
              <a:endParaRPr sz="1400" b="0" i="0" u="none" strike="noStrike" cap="none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Gestión económica: 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Presupuestos, contabilidad</a:t>
              </a:r>
              <a:r>
                <a:rPr lang="es-ES" sz="1400" b="0" i="0" u="none" strike="noStrike" cap="none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.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endParaRPr sz="1400" b="0" i="0" u="none" strike="noStrike" cap="none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80"/>
                </a:spcBef>
                <a:spcAft>
                  <a:spcPts val="0"/>
                </a:spcAft>
                <a:buNone/>
              </a:pPr>
              <a:r>
                <a:rPr lang="es-ES" sz="1400" b="1" dirty="0">
                  <a:solidFill>
                    <a:schemeClr val="dk1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Atención al Cliente:</a:t>
              </a:r>
              <a:endParaRPr sz="1400" b="1" dirty="0">
                <a:solidFill>
                  <a:schemeClr val="dk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Comunicación efectiva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: Atención telefónica, presencial </a:t>
              </a:r>
              <a:endParaRPr lang="es-ES" sz="1400" b="0" i="0" u="none" strike="noStrike" cap="none" dirty="0" smtClean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0" marR="0" lvl="1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C5C79"/>
                </a:buClr>
                <a:buSzPts val="1200"/>
              </a:pPr>
              <a:r>
                <a:rPr lang="es-ES" sz="1400" b="0" i="0" u="none" strike="noStrike" cap="none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y 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online.</a:t>
              </a:r>
              <a:endParaRPr sz="1400" b="0" i="0" u="none" strike="noStrike" cap="none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Gestión de quejas y </a:t>
              </a:r>
              <a:r>
                <a:rPr lang="es-ES" sz="1400" b="1" i="0" u="none" strike="noStrike" cap="none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reclamaciones</a:t>
              </a:r>
              <a:r>
                <a:rPr lang="es-ES" sz="1400" b="0" i="0" u="none" strike="noStrike" cap="none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.</a:t>
              </a:r>
              <a:endParaRPr lang="es-ES" sz="1400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Marketing </a:t>
              </a: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educativo</a:t>
              </a:r>
              <a:r>
                <a:rPr lang="es-ES" sz="1400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: Promoción del centro</a:t>
              </a:r>
              <a:r>
                <a:rPr lang="es-ES" sz="1400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.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18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es-ES" sz="1400" b="1" dirty="0">
                  <a:solidFill>
                    <a:schemeClr val="dk1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Herramientas Informáticas:</a:t>
              </a:r>
              <a:endParaRPr sz="1400" b="1" dirty="0">
                <a:solidFill>
                  <a:schemeClr val="dk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Ofimática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: Excel avanzado, bases de datos.</a:t>
              </a:r>
              <a:endParaRPr sz="1400" b="0" i="0" u="none" strike="noStrike" cap="none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ERP educativos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: Gestión integral del centro.</a:t>
              </a:r>
              <a:endParaRPr sz="1400" b="0" i="0" u="none" strike="noStrike" cap="none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C5C79"/>
                </a:buClr>
                <a:buSzPts val="1200"/>
                <a:buFont typeface="Calibri"/>
                <a:buChar char="•"/>
              </a:pPr>
              <a:r>
                <a:rPr lang="es-ES" sz="1400" b="1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Seguridad informática:</a:t>
              </a:r>
              <a:r>
                <a:rPr lang="es-ES" sz="1400" b="0" i="0" u="none" strike="noStrike" cap="none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 Protección de datos.</a:t>
              </a:r>
              <a:endParaRPr sz="1400" b="0" i="0" u="none" strike="noStrike" cap="none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8"/>
          <p:cNvSpPr txBox="1">
            <a:spLocks noGrp="1"/>
          </p:cNvSpPr>
          <p:nvPr>
            <p:ph type="title"/>
          </p:nvPr>
        </p:nvSpPr>
        <p:spPr>
          <a:xfrm>
            <a:off x="0" y="714357"/>
            <a:ext cx="12192000" cy="65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CURSOS RECOMENDADOS POR CATEGORÍAS DE TRABAJADORES</a:t>
            </a:r>
            <a:endParaRPr sz="32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grpSp>
        <p:nvGrpSpPr>
          <p:cNvPr id="692" name="Google Shape;692;p38"/>
          <p:cNvGrpSpPr/>
          <p:nvPr/>
        </p:nvGrpSpPr>
        <p:grpSpPr>
          <a:xfrm>
            <a:off x="536330" y="1643348"/>
            <a:ext cx="11474970" cy="4984958"/>
            <a:chOff x="6789" y="-332571"/>
            <a:chExt cx="10934439" cy="4984958"/>
          </a:xfrm>
        </p:grpSpPr>
        <p:sp>
          <p:nvSpPr>
            <p:cNvPr id="693" name="Google Shape;693;p38"/>
            <p:cNvSpPr/>
            <p:nvPr/>
          </p:nvSpPr>
          <p:spPr>
            <a:xfrm>
              <a:off x="886496" y="-332571"/>
              <a:ext cx="1085688" cy="108568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tx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6790" y="1328584"/>
              <a:ext cx="3101967" cy="465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8"/>
            <p:cNvSpPr txBox="1"/>
            <p:nvPr/>
          </p:nvSpPr>
          <p:spPr>
            <a:xfrm>
              <a:off x="167420" y="1087920"/>
              <a:ext cx="3101967" cy="465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Personal de </a:t>
              </a:r>
              <a:r>
                <a:rPr lang="es-ES" sz="27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servicios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6790" y="1876527"/>
              <a:ext cx="3101967" cy="2321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8"/>
            <p:cNvSpPr txBox="1"/>
            <p:nvPr/>
          </p:nvSpPr>
          <p:spPr>
            <a:xfrm>
              <a:off x="6789" y="2326191"/>
              <a:ext cx="3101967" cy="2321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Seguridad y Salud </a:t>
              </a: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Laboral. 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Prevención </a:t>
              </a: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de riesgos: </a:t>
              </a:r>
              <a:r>
                <a:rPr lang="es-ES" sz="1400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Primeros auxilios, manejo de sustancias </a:t>
              </a:r>
              <a:r>
                <a:rPr lang="es-ES" sz="1400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peligrosas.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Ergonomía</a:t>
              </a: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: </a:t>
              </a:r>
              <a:r>
                <a:rPr lang="es-ES" sz="1400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Prevención de lesiones</a:t>
              </a:r>
              <a:r>
                <a:rPr lang="es-ES" sz="1400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.</a:t>
              </a:r>
              <a:endParaRPr sz="1400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4277528" y="-332571"/>
              <a:ext cx="1085688" cy="108568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3651603" y="1328584"/>
              <a:ext cx="3101967" cy="465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8"/>
            <p:cNvSpPr txBox="1"/>
            <p:nvPr/>
          </p:nvSpPr>
          <p:spPr>
            <a:xfrm>
              <a:off x="3812233" y="1087921"/>
              <a:ext cx="3101967" cy="465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r>
                <a:rPr lang="es-ES" sz="2700" b="1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Mantenimiento</a:t>
              </a:r>
              <a:endParaRPr sz="2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3651603" y="1876527"/>
              <a:ext cx="3101967" cy="2321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8"/>
            <p:cNvSpPr txBox="1"/>
            <p:nvPr/>
          </p:nvSpPr>
          <p:spPr>
            <a:xfrm>
              <a:off x="3409597" y="2331340"/>
              <a:ext cx="3101967" cy="2321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Mantenimiento de instalaciones: </a:t>
              </a:r>
              <a:r>
                <a:rPr lang="es-ES" sz="1400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Electricidad, fontanería, </a:t>
              </a:r>
              <a:r>
                <a:rPr lang="es-ES" sz="1400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climatización.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Gestión </a:t>
              </a: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de residuos: </a:t>
              </a:r>
              <a:r>
                <a:rPr lang="es-ES" sz="1400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Reciclaje, gestión ambiental.</a:t>
              </a:r>
              <a:endParaRPr sz="1400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8304554" y="-332571"/>
              <a:ext cx="1085688" cy="108568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tx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7296415" y="1328584"/>
              <a:ext cx="3101967" cy="465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8"/>
            <p:cNvSpPr txBox="1"/>
            <p:nvPr/>
          </p:nvSpPr>
          <p:spPr>
            <a:xfrm>
              <a:off x="7296414" y="1087919"/>
              <a:ext cx="3101967" cy="465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r>
                <a:rPr lang="es-ES" sz="27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Cursos transversales</a:t>
              </a:r>
              <a:endParaRPr sz="27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7296415" y="1876527"/>
              <a:ext cx="3101967" cy="2321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8"/>
            <p:cNvSpPr txBox="1"/>
            <p:nvPr/>
          </p:nvSpPr>
          <p:spPr>
            <a:xfrm>
              <a:off x="7054410" y="1822500"/>
              <a:ext cx="3886818" cy="2321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Gestión </a:t>
              </a: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de emociones, relaciones </a:t>
              </a: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interpersonales.</a:t>
              </a:r>
              <a:endParaRPr lang="es-ES" sz="1400" b="1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Trabajo </a:t>
              </a: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en </a:t>
              </a: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Equipo.</a:t>
              </a:r>
              <a:endParaRPr lang="es-ES" sz="1400" b="1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Comunicación </a:t>
              </a: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efectiva, resolución de conflictos, </a:t>
              </a: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colaboración.</a:t>
              </a:r>
              <a:endParaRPr lang="es-ES" sz="1400" b="1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Prevención </a:t>
              </a: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del acoso </a:t>
              </a: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escolar.</a:t>
              </a:r>
              <a:endParaRPr lang="es-ES" sz="1400" b="1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Detección </a:t>
              </a: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e </a:t>
              </a: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intervención.</a:t>
              </a:r>
              <a:endParaRPr lang="es-ES" sz="1400" b="1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Igualdad.</a:t>
              </a:r>
              <a:endParaRPr lang="es-ES" sz="1400" b="1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sz="1400" b="1" dirty="0" smtClean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Apoyo </a:t>
              </a:r>
              <a:r>
                <a:rPr lang="es-ES" sz="1400" b="1" dirty="0">
                  <a:solidFill>
                    <a:srgbClr val="0C5C79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a personas con discapacidad.</a:t>
              </a:r>
              <a:endParaRPr sz="1400" b="1" dirty="0">
                <a:solidFill>
                  <a:srgbClr val="0C5C79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9"/>
          <p:cNvSpPr txBox="1">
            <a:spLocks noGrp="1"/>
          </p:cNvSpPr>
          <p:nvPr>
            <p:ph type="title"/>
          </p:nvPr>
        </p:nvSpPr>
        <p:spPr>
          <a:xfrm>
            <a:off x="-28014" y="627812"/>
            <a:ext cx="12192000" cy="58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CURSOS EN </a:t>
            </a:r>
            <a:r>
              <a:rPr lang="es-ES" sz="3200" b="1" u="sng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PREPARACIÓN </a:t>
            </a:r>
            <a:br>
              <a:rPr lang="es-ES" sz="3200" b="1" u="sng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</a:b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¡</a:t>
            </a:r>
            <a:r>
              <a:rPr lang="es-ES" sz="3200" b="1" u="sng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2º </a:t>
            </a: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SEMESTRE </a:t>
            </a:r>
            <a:r>
              <a:rPr lang="es-ES" sz="3200" b="1" u="sng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2025!</a:t>
            </a:r>
            <a:endParaRPr sz="32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grpSp>
        <p:nvGrpSpPr>
          <p:cNvPr id="716" name="Google Shape;716;p39"/>
          <p:cNvGrpSpPr/>
          <p:nvPr/>
        </p:nvGrpSpPr>
        <p:grpSpPr>
          <a:xfrm>
            <a:off x="1481698" y="1459523"/>
            <a:ext cx="9385593" cy="4870938"/>
            <a:chOff x="2241" y="177901"/>
            <a:chExt cx="6552287" cy="4125514"/>
          </a:xfrm>
        </p:grpSpPr>
        <p:sp>
          <p:nvSpPr>
            <p:cNvPr id="717" name="Google Shape;717;p39"/>
            <p:cNvSpPr/>
            <p:nvPr/>
          </p:nvSpPr>
          <p:spPr>
            <a:xfrm>
              <a:off x="2241" y="177901"/>
              <a:ext cx="1213386" cy="728031"/>
            </a:xfrm>
            <a:prstGeom prst="rect">
              <a:avLst/>
            </a:prstGeom>
            <a:solidFill>
              <a:srgbClr val="1384B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9"/>
            <p:cNvSpPr txBox="1"/>
            <p:nvPr/>
          </p:nvSpPr>
          <p:spPr>
            <a:xfrm>
              <a:off x="2241" y="177901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Accesibilidad de la información y la comunicación. </a:t>
              </a:r>
              <a:r>
                <a:rPr lang="es-ES" sz="1000" dirty="0" smtClean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Diversidad de usuarios.</a:t>
              </a:r>
              <a:endParaRPr sz="1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1336966" y="177901"/>
              <a:ext cx="1213386" cy="728031"/>
            </a:xfrm>
            <a:prstGeom prst="rect">
              <a:avLst/>
            </a:prstGeom>
            <a:solidFill>
              <a:srgbClr val="F39837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9"/>
            <p:cNvSpPr txBox="1"/>
            <p:nvPr/>
          </p:nvSpPr>
          <p:spPr>
            <a:xfrm>
              <a:off x="1336966" y="177901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dirty="0">
                  <a:latin typeface="Calibri"/>
                  <a:ea typeface="Calibri"/>
                  <a:cs typeface="Calibri"/>
                  <a:sym typeface="Calibri"/>
                </a:rPr>
                <a:t>Acción tutorial y mejora en la participación de las </a:t>
              </a:r>
              <a:r>
                <a:rPr lang="es-ES" sz="1000" dirty="0" smtClean="0">
                  <a:latin typeface="Calibri"/>
                  <a:ea typeface="Calibri"/>
                  <a:cs typeface="Calibri"/>
                  <a:sym typeface="Calibri"/>
                </a:rPr>
                <a:t>familias.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2671691" y="177901"/>
              <a:ext cx="1213386" cy="728031"/>
            </a:xfrm>
            <a:prstGeom prst="rect">
              <a:avLst/>
            </a:prstGeom>
            <a:solidFill>
              <a:srgbClr val="1384B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 txBox="1"/>
            <p:nvPr/>
          </p:nvSpPr>
          <p:spPr>
            <a:xfrm>
              <a:off x="2671691" y="177901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Adaptaciones curriculares para el alumnado con altas </a:t>
              </a:r>
              <a:r>
                <a:rPr lang="es-ES" sz="10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capacidades. </a:t>
              </a:r>
              <a:endParaRPr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4006416" y="177901"/>
              <a:ext cx="1213386" cy="728031"/>
            </a:xfrm>
            <a:prstGeom prst="rect">
              <a:avLst/>
            </a:prstGeom>
            <a:solidFill>
              <a:srgbClr val="F39837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 txBox="1"/>
            <p:nvPr/>
          </p:nvSpPr>
          <p:spPr>
            <a:xfrm>
              <a:off x="4006416" y="177901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>
                  <a:latin typeface="Calibri"/>
                  <a:ea typeface="Calibri"/>
                  <a:cs typeface="Calibri"/>
                  <a:sym typeface="Calibri"/>
                </a:rPr>
                <a:t>Alimentación en las etapas de la </a:t>
              </a:r>
              <a:r>
                <a:rPr lang="es-ES" sz="1000" dirty="0" smtClean="0">
                  <a:latin typeface="Calibri"/>
                  <a:ea typeface="Calibri"/>
                  <a:cs typeface="Calibri"/>
                  <a:sym typeface="Calibri"/>
                </a:rPr>
                <a:t>vida.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5341142" y="177901"/>
              <a:ext cx="1213386" cy="728031"/>
            </a:xfrm>
            <a:prstGeom prst="rect">
              <a:avLst/>
            </a:prstGeom>
            <a:solidFill>
              <a:srgbClr val="1384B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 txBox="1"/>
            <p:nvPr/>
          </p:nvSpPr>
          <p:spPr>
            <a:xfrm>
              <a:off x="5341142" y="177901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Alimentación en salud y </a:t>
              </a:r>
              <a:r>
                <a:rPr lang="es-ES" sz="10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enfermedad.</a:t>
              </a:r>
              <a:endParaRPr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2241" y="1027272"/>
              <a:ext cx="1213386" cy="728031"/>
            </a:xfrm>
            <a:prstGeom prst="rect">
              <a:avLst/>
            </a:prstGeom>
            <a:solidFill>
              <a:srgbClr val="1384B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 txBox="1"/>
            <p:nvPr/>
          </p:nvSpPr>
          <p:spPr>
            <a:xfrm>
              <a:off x="2241" y="1027272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Alimentación en situaciones </a:t>
              </a:r>
              <a:r>
                <a:rPr lang="es-ES" sz="10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especiales.</a:t>
              </a:r>
              <a:endParaRPr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1336966" y="1027272"/>
              <a:ext cx="1213386" cy="728031"/>
            </a:xfrm>
            <a:prstGeom prst="rect">
              <a:avLst/>
            </a:prstGeom>
            <a:solidFill>
              <a:srgbClr val="F39837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 txBox="1"/>
            <p:nvPr/>
          </p:nvSpPr>
          <p:spPr>
            <a:xfrm>
              <a:off x="1336966" y="1027272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dirty="0">
                  <a:latin typeface="Calibri"/>
                  <a:ea typeface="Calibri"/>
                  <a:cs typeface="Calibri"/>
                  <a:sym typeface="Calibri"/>
                </a:rPr>
                <a:t>Aplicación de las nuevas tecnologías al ámbito </a:t>
              </a:r>
              <a:r>
                <a:rPr lang="es-ES" sz="1000" dirty="0" smtClean="0">
                  <a:latin typeface="Calibri"/>
                  <a:ea typeface="Calibri"/>
                  <a:cs typeface="Calibri"/>
                  <a:sym typeface="Calibri"/>
                </a:rPr>
                <a:t>socioeducativo.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2671691" y="1027272"/>
              <a:ext cx="1213386" cy="728031"/>
            </a:xfrm>
            <a:prstGeom prst="rect">
              <a:avLst/>
            </a:prstGeom>
            <a:solidFill>
              <a:srgbClr val="1384B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9"/>
            <p:cNvSpPr txBox="1"/>
            <p:nvPr/>
          </p:nvSpPr>
          <p:spPr>
            <a:xfrm>
              <a:off x="2671691" y="1027272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Atención educativa al alumnado con dificultades de aprendizaje. Diversidad y adaptaciones curriculares en el </a:t>
              </a:r>
              <a:r>
                <a:rPr lang="es-ES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aula.</a:t>
              </a: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4006416" y="1027272"/>
              <a:ext cx="1213386" cy="728031"/>
            </a:xfrm>
            <a:prstGeom prst="rect">
              <a:avLst/>
            </a:prstGeom>
            <a:solidFill>
              <a:srgbClr val="F39837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 txBox="1"/>
            <p:nvPr/>
          </p:nvSpPr>
          <p:spPr>
            <a:xfrm>
              <a:off x="4006416" y="1027272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>
                  <a:latin typeface="Calibri"/>
                  <a:ea typeface="Calibri"/>
                  <a:cs typeface="Calibri"/>
                  <a:sym typeface="Calibri"/>
                </a:rPr>
                <a:t>Caligrafía de consonantes. Educación </a:t>
              </a:r>
              <a:r>
                <a:rPr lang="es-ES" sz="1000" dirty="0" smtClean="0">
                  <a:latin typeface="Calibri"/>
                  <a:ea typeface="Calibri"/>
                  <a:cs typeface="Calibri"/>
                  <a:sym typeface="Calibri"/>
                </a:rPr>
                <a:t>infantil.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5341142" y="1027272"/>
              <a:ext cx="1213386" cy="728031"/>
            </a:xfrm>
            <a:prstGeom prst="rect">
              <a:avLst/>
            </a:prstGeom>
            <a:solidFill>
              <a:srgbClr val="1384B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 txBox="1"/>
            <p:nvPr/>
          </p:nvSpPr>
          <p:spPr>
            <a:xfrm>
              <a:off x="5341142" y="1027272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Convivencia y buenas </a:t>
              </a:r>
              <a:r>
                <a:rPr lang="es-ES" sz="10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prácticas.</a:t>
              </a:r>
              <a:endParaRPr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2241" y="1876643"/>
              <a:ext cx="1213386" cy="728031"/>
            </a:xfrm>
            <a:prstGeom prst="rect">
              <a:avLst/>
            </a:prstGeom>
            <a:solidFill>
              <a:srgbClr val="1384B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9"/>
            <p:cNvSpPr txBox="1"/>
            <p:nvPr/>
          </p:nvSpPr>
          <p:spPr>
            <a:xfrm>
              <a:off x="2241" y="1876643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E-</a:t>
              </a:r>
              <a:r>
                <a:rPr lang="es-ES" sz="10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learning</a:t>
              </a:r>
              <a:r>
                <a:rPr lang="es-ES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en la formación profesional para el </a:t>
              </a:r>
              <a:r>
                <a:rPr lang="es-ES" sz="10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empleo.</a:t>
              </a:r>
              <a:endParaRPr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1336966" y="1876643"/>
              <a:ext cx="1213386" cy="728031"/>
            </a:xfrm>
            <a:prstGeom prst="rect">
              <a:avLst/>
            </a:prstGeom>
            <a:solidFill>
              <a:srgbClr val="F39837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 txBox="1"/>
            <p:nvPr/>
          </p:nvSpPr>
          <p:spPr>
            <a:xfrm>
              <a:off x="1336966" y="1876643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dirty="0">
                  <a:latin typeface="Calibri"/>
                  <a:ea typeface="Calibri"/>
                  <a:cs typeface="Calibri"/>
                  <a:sym typeface="Calibri"/>
                </a:rPr>
                <a:t>El trabajo en colaboración, la tutoría y el equipo </a:t>
              </a:r>
              <a:r>
                <a:rPr lang="es-ES" sz="1000" dirty="0" smtClean="0">
                  <a:latin typeface="Calibri"/>
                  <a:ea typeface="Calibri"/>
                  <a:cs typeface="Calibri"/>
                  <a:sym typeface="Calibri"/>
                </a:rPr>
                <a:t>docente.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2671691" y="1876643"/>
              <a:ext cx="1213386" cy="728031"/>
            </a:xfrm>
            <a:prstGeom prst="rect">
              <a:avLst/>
            </a:prstGeom>
            <a:solidFill>
              <a:srgbClr val="1384B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 txBox="1"/>
            <p:nvPr/>
          </p:nvSpPr>
          <p:spPr>
            <a:xfrm>
              <a:off x="2671691" y="1876643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Enseñanza creativa con Redes </a:t>
              </a:r>
              <a:r>
                <a:rPr lang="es-ES" sz="10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Sociales.</a:t>
              </a:r>
              <a:endParaRPr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4006416" y="1876643"/>
              <a:ext cx="1213386" cy="728031"/>
            </a:xfrm>
            <a:prstGeom prst="rect">
              <a:avLst/>
            </a:prstGeom>
            <a:solidFill>
              <a:srgbClr val="F39837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 txBox="1"/>
            <p:nvPr/>
          </p:nvSpPr>
          <p:spPr>
            <a:xfrm>
              <a:off x="4006416" y="1876643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>
                  <a:latin typeface="Calibri"/>
                  <a:ea typeface="Calibri"/>
                  <a:cs typeface="Calibri"/>
                  <a:sym typeface="Calibri"/>
                </a:rPr>
                <a:t>Escuela como contexto educativo y de </a:t>
              </a:r>
              <a:r>
                <a:rPr lang="es-ES" sz="1000" dirty="0" smtClean="0">
                  <a:latin typeface="Calibri"/>
                  <a:ea typeface="Calibri"/>
                  <a:cs typeface="Calibri"/>
                  <a:sym typeface="Calibri"/>
                </a:rPr>
                <a:t>convivencia.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5341142" y="1876643"/>
              <a:ext cx="1213386" cy="728031"/>
            </a:xfrm>
            <a:prstGeom prst="rect">
              <a:avLst/>
            </a:prstGeom>
            <a:solidFill>
              <a:srgbClr val="1384B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 txBox="1"/>
            <p:nvPr/>
          </p:nvSpPr>
          <p:spPr>
            <a:xfrm>
              <a:off x="5341142" y="1876643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Estrategias de afrontamiento y gestión de conflictos en la </a:t>
              </a:r>
              <a:r>
                <a:rPr lang="es-ES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escuela.</a:t>
              </a: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2241" y="2726013"/>
              <a:ext cx="1213386" cy="728031"/>
            </a:xfrm>
            <a:prstGeom prst="rect">
              <a:avLst/>
            </a:prstGeom>
            <a:solidFill>
              <a:srgbClr val="1384B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 txBox="1"/>
            <p:nvPr/>
          </p:nvSpPr>
          <p:spPr>
            <a:xfrm>
              <a:off x="2241" y="2726013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Figuras geométricas planas. Educación </a:t>
              </a:r>
              <a:r>
                <a:rPr lang="es-ES" sz="1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infantil.</a:t>
              </a: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1336966" y="2726013"/>
              <a:ext cx="1213386" cy="728031"/>
            </a:xfrm>
            <a:prstGeom prst="rect">
              <a:avLst/>
            </a:prstGeom>
            <a:solidFill>
              <a:srgbClr val="F39837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 txBox="1"/>
            <p:nvPr/>
          </p:nvSpPr>
          <p:spPr>
            <a:xfrm>
              <a:off x="1336966" y="2726013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dirty="0">
                  <a:latin typeface="Calibri"/>
                  <a:ea typeface="Calibri"/>
                  <a:cs typeface="Calibri"/>
                  <a:sym typeface="Calibri"/>
                </a:rPr>
                <a:t>Fundamentos, organización y planificación de la acción tutorial </a:t>
              </a:r>
              <a:r>
                <a:rPr lang="es-ES" sz="1000" dirty="0" smtClean="0">
                  <a:latin typeface="Calibri"/>
                  <a:ea typeface="Calibri"/>
                  <a:cs typeface="Calibri"/>
                  <a:sym typeface="Calibri"/>
                </a:rPr>
                <a:t>orientadora.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2671691" y="2726013"/>
              <a:ext cx="1213386" cy="728031"/>
            </a:xfrm>
            <a:prstGeom prst="rect">
              <a:avLst/>
            </a:prstGeom>
            <a:solidFill>
              <a:srgbClr val="1384B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 txBox="1"/>
            <p:nvPr/>
          </p:nvSpPr>
          <p:spPr>
            <a:xfrm>
              <a:off x="2671691" y="2726013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 err="1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Gamificación</a:t>
              </a:r>
              <a:r>
                <a:rPr lang="es-ES" sz="10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4006416" y="2726013"/>
              <a:ext cx="1213386" cy="728031"/>
            </a:xfrm>
            <a:prstGeom prst="rect">
              <a:avLst/>
            </a:prstGeom>
            <a:solidFill>
              <a:srgbClr val="F39837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 txBox="1"/>
            <p:nvPr/>
          </p:nvSpPr>
          <p:spPr>
            <a:xfrm>
              <a:off x="4006416" y="2726013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>
                  <a:latin typeface="Calibri"/>
                  <a:ea typeface="Calibri"/>
                  <a:cs typeface="Calibri"/>
                  <a:sym typeface="Calibri"/>
                </a:rPr>
                <a:t>Higiene y control de calidad de </a:t>
              </a:r>
              <a:r>
                <a:rPr lang="es-ES" sz="1000" dirty="0" smtClean="0">
                  <a:latin typeface="Calibri"/>
                  <a:ea typeface="Calibri"/>
                  <a:cs typeface="Calibri"/>
                  <a:sym typeface="Calibri"/>
                </a:rPr>
                <a:t>alimentos.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5341142" y="2726013"/>
              <a:ext cx="1213386" cy="728031"/>
            </a:xfrm>
            <a:prstGeom prst="rect">
              <a:avLst/>
            </a:prstGeom>
            <a:solidFill>
              <a:srgbClr val="1384B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 txBox="1"/>
            <p:nvPr/>
          </p:nvSpPr>
          <p:spPr>
            <a:xfrm>
              <a:off x="5341142" y="2726013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Integrar las TIC en la formación del </a:t>
              </a:r>
              <a:r>
                <a:rPr lang="es-ES" sz="10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docente.</a:t>
              </a:r>
              <a:endParaRPr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2004329" y="3575384"/>
              <a:ext cx="1213386" cy="728031"/>
            </a:xfrm>
            <a:prstGeom prst="rect">
              <a:avLst/>
            </a:prstGeom>
            <a:solidFill>
              <a:srgbClr val="F39837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 txBox="1"/>
            <p:nvPr/>
          </p:nvSpPr>
          <p:spPr>
            <a:xfrm>
              <a:off x="2004329" y="3575384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>
                  <a:latin typeface="Calibri"/>
                  <a:ea typeface="Calibri"/>
                  <a:cs typeface="Calibri"/>
                  <a:sym typeface="Calibri"/>
                </a:rPr>
                <a:t>La comunicación en el contexto de la familia y la </a:t>
              </a:r>
              <a:r>
                <a:rPr lang="es-ES" sz="1000" dirty="0" smtClean="0">
                  <a:latin typeface="Calibri"/>
                  <a:ea typeface="Calibri"/>
                  <a:cs typeface="Calibri"/>
                  <a:sym typeface="Calibri"/>
                </a:rPr>
                <a:t>escuela.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3339054" y="3575384"/>
              <a:ext cx="1213386" cy="728031"/>
            </a:xfrm>
            <a:prstGeom prst="rect">
              <a:avLst/>
            </a:prstGeom>
            <a:solidFill>
              <a:srgbClr val="F39837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 txBox="1"/>
            <p:nvPr/>
          </p:nvSpPr>
          <p:spPr>
            <a:xfrm>
              <a:off x="3339054" y="3575384"/>
              <a:ext cx="1213386" cy="728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es-ES" sz="1000" dirty="0">
                  <a:latin typeface="Calibri"/>
                  <a:ea typeface="Calibri"/>
                  <a:cs typeface="Calibri"/>
                  <a:sym typeface="Calibri"/>
                </a:rPr>
                <a:t>La nube </a:t>
              </a:r>
              <a:r>
                <a:rPr lang="es-ES" sz="1000" dirty="0" smtClean="0">
                  <a:latin typeface="Calibri"/>
                  <a:ea typeface="Calibri"/>
                  <a:cs typeface="Calibri"/>
                  <a:sym typeface="Calibri"/>
                </a:rPr>
                <a:t>en el ámbito educativo.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14;p39"/>
          <p:cNvSpPr txBox="1">
            <a:spLocks noGrp="1"/>
          </p:cNvSpPr>
          <p:nvPr>
            <p:ph type="body" idx="1"/>
          </p:nvPr>
        </p:nvSpPr>
        <p:spPr>
          <a:xfrm>
            <a:off x="4630499" y="2276237"/>
            <a:ext cx="7186363" cy="424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La violencia filio-parental.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Los alimentos: propiedades, conservación y manipulación.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Los entornos personales de aprendizaje (PLE).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Los entornos virtuales como espacios de enseñanza y aprendizaje.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Propiedades y atributos de los objetos. Educación infantil.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Relaciones interpersonales en el aula y trabajo cooperativo.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Técnicas específicas de evaluación y diagnóstico de la acción tutorial.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Técnicas específicas de evaluación y diagnóstico de la acción tutorial.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Técnicas para la mejora de la autoestima, el autocontrol y la comunicación.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Tutor-Formador para Certificados de Profesionalidad en Tele formación.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Inteligencia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Artificial.</a:t>
            </a: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Tutoría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y alumnado con trastornos graves de conducta.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Uso pedagógico de las TIC en los diferentes contextos educativos.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Violencia de género en la adolescencia.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Violencia y victimización escolar.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  <a:p>
            <a:pPr marL="171450" marR="0" lvl="0" indent="-171450" algn="r" rtl="0">
              <a:spcAft>
                <a:spcPts val="0"/>
              </a:spcAft>
              <a:buClr>
                <a:srgbClr val="0C5C79"/>
              </a:buClr>
              <a:buSzPts val="1000"/>
              <a:buFont typeface="Arial"/>
              <a:buChar char="•"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  <a:sym typeface="Calibri"/>
              </a:rPr>
              <a:t>Web 2.0 y Redes Sociales para docentes.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  <a:sym typeface="Calibri"/>
            </a:endParaRPr>
          </a:p>
        </p:txBody>
      </p:sp>
      <p:sp>
        <p:nvSpPr>
          <p:cNvPr id="7" name="Google Shape;713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CURSOS EN </a:t>
            </a:r>
            <a:r>
              <a:rPr lang="es-ES" sz="3200" b="1" u="sng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PREPARACIÓN </a:t>
            </a:r>
            <a:br>
              <a:rPr lang="es-ES" sz="3200" b="1" u="sng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</a:b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¡</a:t>
            </a:r>
            <a:r>
              <a:rPr lang="es-ES" sz="3200" b="1" u="sng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2º </a:t>
            </a: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SEMESTRE </a:t>
            </a:r>
            <a:r>
              <a:rPr lang="es-ES" sz="3200" b="1" u="sng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2025!</a:t>
            </a:r>
            <a:endParaRPr sz="32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pic>
        <p:nvPicPr>
          <p:cNvPr id="8194" name="Picture 2" descr="una imagen relacionada con la pedag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9" y="2013438"/>
            <a:ext cx="3238257" cy="3186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7"/>
          <p:cNvSpPr txBox="1">
            <a:spLocks noGrp="1"/>
          </p:cNvSpPr>
          <p:nvPr>
            <p:ph type="title"/>
          </p:nvPr>
        </p:nvSpPr>
        <p:spPr>
          <a:xfrm>
            <a:off x="90435" y="452195"/>
            <a:ext cx="12192000" cy="67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s-ES" sz="4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Arial"/>
                <a:cs typeface="Arial"/>
                <a:sym typeface="Arial"/>
              </a:rPr>
              <a:t>FORMACIÓN ONLINE</a:t>
            </a:r>
            <a:endParaRPr lang="es-ES" sz="4800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</a:endParaRPr>
          </a:p>
        </p:txBody>
      </p:sp>
      <p:sp>
        <p:nvSpPr>
          <p:cNvPr id="477" name="Google Shape;477;p17"/>
          <p:cNvSpPr txBox="1">
            <a:spLocks noGrp="1"/>
          </p:cNvSpPr>
          <p:nvPr>
            <p:ph type="body" idx="1"/>
          </p:nvPr>
        </p:nvSpPr>
        <p:spPr>
          <a:xfrm>
            <a:off x="404445" y="1350330"/>
            <a:ext cx="11034347" cy="3032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s-ES" sz="1400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La formación </a:t>
            </a:r>
            <a:r>
              <a:rPr lang="es-ES" sz="1400" b="1" i="0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ONLINE</a:t>
            </a:r>
            <a:r>
              <a:rPr lang="es-ES" sz="140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s-ES" sz="1400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se ha convertido en una opción cada vez más popular debido a sus </a:t>
            </a:r>
            <a:r>
              <a:rPr lang="es-ES" sz="1400" i="0" u="sng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numerosas </a:t>
            </a:r>
            <a:r>
              <a:rPr lang="es-ES" sz="1400" i="0" u="sng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ventajas:</a:t>
            </a:r>
            <a:endParaRPr lang="es-ES" sz="1400" i="0" u="none" strike="noStrike" cap="none" dirty="0" smtClean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es-ES" sz="140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 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228600" indent="-228600" algn="just">
              <a:lnSpc>
                <a:spcPct val="130000"/>
              </a:lnSpc>
              <a:buClr>
                <a:srgbClr val="0070C0"/>
              </a:buClr>
              <a:buSzPts val="1400"/>
            </a:pPr>
            <a:r>
              <a:rPr lang="es-ES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Flexibilidad y comodidad.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E</a:t>
            </a:r>
            <a:r>
              <a:rPr lang="es-ES" sz="140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studia </a:t>
            </a:r>
            <a:r>
              <a:rPr lang="es-ES" sz="1400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a tu </a:t>
            </a:r>
            <a:r>
              <a:rPr lang="es-ES" sz="140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ritmo accediendo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 desde cualquier lugar, solo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necesitas un dispositivo con conexión a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internet.</a:t>
            </a:r>
            <a:endParaRPr lang="es-ES" sz="1400" dirty="0" smtClean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sym typeface="Calibri"/>
            </a:endParaRPr>
          </a:p>
          <a:p>
            <a:pPr marL="228600" indent="-228600" algn="just">
              <a:lnSpc>
                <a:spcPct val="130000"/>
              </a:lnSpc>
              <a:buClr>
                <a:srgbClr val="0070C0"/>
              </a:buClr>
              <a:buSzPts val="1400"/>
            </a:pPr>
            <a:r>
              <a:rPr lang="es-ES" sz="1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Combina </a:t>
            </a:r>
            <a:r>
              <a:rPr lang="es-ES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estudios con </a:t>
            </a:r>
            <a:r>
              <a:rPr lang="es-ES" sz="1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trabajo. </a:t>
            </a:r>
            <a:r>
              <a:rPr lang="es-ES" sz="140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Podrás conciliar la </a:t>
            </a:r>
            <a:r>
              <a:rPr lang="es-ES" sz="1400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vida laboral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con lo que quieras estudiar.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228600" marR="0" lvl="0" indent="-2286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ES" sz="1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Especialización. </a:t>
            </a:r>
            <a:r>
              <a:rPr lang="es-ES" sz="1400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Profundiza en áreas específicas de tu interés.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228600" marR="0" lvl="0" indent="-2286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ES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Cursos a </a:t>
            </a:r>
            <a:r>
              <a:rPr lang="es-ES" sz="1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medida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.</a:t>
            </a:r>
            <a:r>
              <a:rPr lang="es-ES" sz="140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s-ES" sz="1400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Adapta tu formación a tus objetivos profesionales.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228600" marR="0" lvl="0" indent="-2286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ES" sz="1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Foros </a:t>
            </a:r>
            <a:r>
              <a:rPr lang="es-ES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y </a:t>
            </a:r>
            <a:r>
              <a:rPr lang="es-ES" sz="1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chats.</a:t>
            </a:r>
            <a:r>
              <a:rPr lang="es-ES" sz="140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s-ES" sz="1400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Interactúa con otros estudiantes y profesores.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228600" marR="0" lvl="0" indent="-2286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ES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Proyectos </a:t>
            </a:r>
            <a:r>
              <a:rPr lang="es-ES" sz="1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colaborativos</a:t>
            </a:r>
            <a:r>
              <a:rPr lang="es-ES" sz="140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. </a:t>
            </a:r>
            <a:r>
              <a:rPr lang="es-ES" sz="1400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Trabaja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con tu equipo </a:t>
            </a:r>
            <a:r>
              <a:rPr lang="es-ES" sz="140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en </a:t>
            </a:r>
            <a:r>
              <a:rPr lang="es-ES" sz="1400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proyectos reales.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228600" marR="0" lvl="0" indent="-2286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ES" sz="1400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T</a:t>
            </a:r>
            <a:r>
              <a:rPr lang="es-ES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utorías </a:t>
            </a:r>
            <a:r>
              <a:rPr lang="es-ES" sz="1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personalizadas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.</a:t>
            </a:r>
            <a:r>
              <a:rPr lang="es-ES" sz="140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s-ES" sz="1400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Recibe apoyo de tutores especializados.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228600" marR="0" lvl="0" indent="-2286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ES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Contenidos </a:t>
            </a:r>
            <a:r>
              <a:rPr lang="es-ES" sz="1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actualizados.</a:t>
            </a:r>
            <a:r>
              <a:rPr lang="es-ES" sz="140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 Contenido adaptado a los </a:t>
            </a:r>
            <a:r>
              <a:rPr lang="es-ES" sz="1400" i="0" u="none" strike="noStrike" cap="none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cambios en el mercado laboral</a:t>
            </a:r>
            <a:r>
              <a:rPr lang="es-ES" sz="140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.</a:t>
            </a:r>
          </a:p>
          <a:p>
            <a:pPr marL="228600" marR="0" lvl="0" indent="-2286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endParaRPr lang="es-E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endParaRPr lang="es-E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479" name="Google Shape;479;p17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2670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6B0453-7AA5-1743-CFF6-E0CD962B5F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  <a:alphaModFix amt="20000"/>
          </a:blip>
          <a:srcRect l="13768" t="20761" r="13458" b="32330"/>
          <a:stretch/>
        </p:blipFill>
        <p:spPr>
          <a:xfrm>
            <a:off x="8001000" y="2162050"/>
            <a:ext cx="4574442" cy="3184530"/>
          </a:xfrm>
          <a:prstGeom prst="rect">
            <a:avLst/>
          </a:prstGeom>
        </p:spPr>
      </p:pic>
      <p:sp>
        <p:nvSpPr>
          <p:cNvPr id="6" name="Almacenamiento de acceso secuencial 5"/>
          <p:cNvSpPr/>
          <p:nvPr/>
        </p:nvSpPr>
        <p:spPr>
          <a:xfrm>
            <a:off x="404445" y="4605823"/>
            <a:ext cx="1547447" cy="1239714"/>
          </a:xfrm>
          <a:prstGeom prst="flowChartMagneticTap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74506" y="4902515"/>
            <a:ext cx="137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chemeClr val="accent1">
                    <a:lumMod val="50000"/>
                  </a:schemeClr>
                </a:solidFill>
              </a:rPr>
              <a:t>Otras ventajas…</a:t>
            </a:r>
            <a:endParaRPr lang="es-E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64187" y="4833314"/>
            <a:ext cx="10161467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 algn="just">
              <a:lnSpc>
                <a:spcPct val="130000"/>
              </a:lnSpc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Mayor 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concentración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. Elimina las distracciones, estando en el lugar que tú elijas.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685800" lvl="1" indent="-228600" algn="just">
              <a:lnSpc>
                <a:spcPct val="130000"/>
              </a:lnSpc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Rendimiento 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personalizado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.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Adapta el ritmo de aprendizaje a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tus tiempos.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marL="685800" lvl="1" indent="-228600" algn="just">
              <a:lnSpc>
                <a:spcPct val="130000"/>
              </a:lnSpc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Impacto ambiental 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reducido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.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Contribuyes a reducir el consumo de papel y desplazamientos.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1"/>
          <p:cNvSpPr txBox="1">
            <a:spLocks noGrp="1"/>
          </p:cNvSpPr>
          <p:nvPr>
            <p:ph type="title"/>
          </p:nvPr>
        </p:nvSpPr>
        <p:spPr>
          <a:xfrm>
            <a:off x="0" y="428816"/>
            <a:ext cx="12192000" cy="64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s-ES" sz="36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PROGRAMA DE TALENTO LLLTEACH  (PARA LA EMPRESA)</a:t>
            </a:r>
            <a:endParaRPr sz="36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sp>
        <p:nvSpPr>
          <p:cNvPr id="784" name="Google Shape;784;p41"/>
          <p:cNvSpPr txBox="1"/>
          <p:nvPr/>
        </p:nvSpPr>
        <p:spPr>
          <a:xfrm>
            <a:off x="557048" y="1535521"/>
            <a:ext cx="11077904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Adéntrate en un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plan personalizado para atraer el talento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adecuado y capacitarlo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en las habilidades que necesita tu organización.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u="sng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¿Cómo funciona nuestro programa?</a:t>
            </a:r>
            <a:endParaRPr sz="1400" b="1" u="sng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1. Identificar necesidades.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Trabajamos juntos para analizar tus necesidades de contratación en términos de competencias, localización, formación, experiencia previa...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2. Búsqueda.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Identificamos personas que se adapten a tu perfil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objetivo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, con el potencial, la pasión y las competencias necesarias para desarrollarse con éxito en tu organización.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3. Capacitación.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Les formamos en un programa de estudio adaptado a tus necesidades de oficios, dentro de las especialidades o itinerarios formativos del SEPE en un curso mixto desde 3 a 24 meses impartido como entidad inscrita en el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SEPE.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4. Contratación.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A los pocos días del comienzo del programa las personas se incorporan con contrato de 30 horas semanales a tu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plantilla.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5.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Residencia.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Si fuese necesario, la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empresa, al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pre contratar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o contratar, le busca un alojamiento adecuado al salario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del que dispone.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u="sng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Beneficios del programa:</a:t>
            </a:r>
            <a:endParaRPr sz="1400" b="1" u="sng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Alcanza tus objetivos de contratación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donde y cuando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lo necesites, con un impacto positivo en la diversidad de tu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organización.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El modelo de Financiación ISA te permite tener los costes bajo control durante la duración del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programa.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El candidato dispone en su nómina de un préstamo de la propia empresa descontado del salario o una financiación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ISA.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Podrás planificar las incorporaciones y anticipar tus necesidades de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contratación.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1"/>
          <p:cNvSpPr txBox="1">
            <a:spLocks noGrp="1"/>
          </p:cNvSpPr>
          <p:nvPr>
            <p:ph type="title"/>
          </p:nvPr>
        </p:nvSpPr>
        <p:spPr>
          <a:xfrm>
            <a:off x="61546" y="516739"/>
            <a:ext cx="12192000" cy="64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PROGRAMA DE TALENTO LLLTEACH  </a:t>
            </a:r>
            <a:r>
              <a:rPr lang="es-ES" sz="3200" b="1" u="sng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(dirigido al </a:t>
            </a: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candidato)</a:t>
            </a:r>
            <a:endParaRPr sz="32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4567" y="1418211"/>
            <a:ext cx="11202866" cy="506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Disponemos de formación especializada con permiso de formación en España que puede conllevar contratación por parte de una empresa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  <a:sym typeface="Calibri"/>
            </a:endParaRPr>
          </a:p>
          <a:p>
            <a:pPr algn="just">
              <a:lnSpc>
                <a:spcPct val="110000"/>
              </a:lnSpc>
              <a:buClr>
                <a:srgbClr val="0070C0"/>
              </a:buClr>
              <a:buSzPts val="1400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¿Cómo funciona nuestro programa?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  <a:sym typeface="Calibri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1. Identificar necesidades con las empresas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. Trabajamos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juntos para analizar tus necesidades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de contratación en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términos de competencias,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localización, formación, experiencia previa...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2. Búsqueda del perfil del candidato o estudiante adecuado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. Identificamos personas que se adapten a su perfil objetivo, con el potencial, la pasión y las competencias necesarias para desarrollarse con éxito en cada organización.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3. Capacitación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. Les formamos en un programa de estudio adaptado a las necesidades de empleo de las empresas, dentro de las especialidades o itinerarios formativos del SEPE en un curso mixto desde 3 a 24 meses impartido como entidad inscrita en el SEPE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4. Contratación.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A los pocos días del comienzo del programa las personas se incorporan con un contrato de 30 horas semanales en la plantilla de la empresa.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5. Residencia.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 La empresa, al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pre contratar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o contratar, te busca un alojamiento adecuado al salario que le dispone.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  <a:sym typeface="Calibri"/>
            </a:endParaRPr>
          </a:p>
          <a:p>
            <a:pPr algn="just">
              <a:lnSpc>
                <a:spcPct val="110000"/>
              </a:lnSpc>
              <a:buClr>
                <a:srgbClr val="0070C0"/>
              </a:buClr>
              <a:buSzPts val="1400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Beneficios del programa.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  <a:sym typeface="Calibri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Alcanza tus objetivos de formación, residencia por formación y empleo.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El modelo de Financiación ISA te permite tener los costes bajo control durante la duración del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programa.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El candidato dispone en su nómina de un préstamo de la propia empresa descontado del salario o una financiación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ISA.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  <a:p>
            <a:pPr marL="285750" indent="-285750" algn="just">
              <a:lnSpc>
                <a:spcPct val="110000"/>
              </a:lnSpc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Sólo pagas la matrícula de 500 €, el resto se obtiene por financiación ISA cuando tengas contrato o por parte de la propia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ea typeface="Calibri"/>
                <a:cs typeface="Calibri"/>
                <a:sym typeface="Calibri"/>
              </a:rPr>
              <a:t>empresa.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9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8"/>
          <p:cNvSpPr txBox="1">
            <a:spLocks noGrp="1"/>
          </p:cNvSpPr>
          <p:nvPr>
            <p:ph type="body" idx="1"/>
          </p:nvPr>
        </p:nvSpPr>
        <p:spPr>
          <a:xfrm>
            <a:off x="0" y="3805157"/>
            <a:ext cx="12192000" cy="260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</a:pPr>
            <a:endParaRPr lang="es-ES" b="1" dirty="0">
              <a:latin typeface="Arial Narrow" panose="020B0606020202030204" pitchFamily="34" charset="0"/>
            </a:endParaRP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s-ES" sz="4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Contacta con nosotros</a:t>
            </a: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s-ES" sz="4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Tfno:</a:t>
            </a:r>
            <a:r>
              <a:rPr lang="es-ES" sz="4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4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689 695 </a:t>
            </a:r>
            <a:r>
              <a:rPr lang="es-ES" sz="4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747 - 691 </a:t>
            </a:r>
            <a:r>
              <a:rPr lang="es-ES" sz="4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646 061</a:t>
            </a:r>
            <a:endParaRPr lang="es-ES" sz="4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s-ES" sz="4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Mail</a:t>
            </a:r>
            <a:r>
              <a:rPr lang="es-ES" sz="46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  <a:r>
              <a:rPr lang="es-ES" sz="4600" b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4600" b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info@educapluss.com</a:t>
            </a:r>
            <a:endParaRPr lang="es-ES" sz="4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</a:pPr>
            <a:endParaRPr sz="4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D09CF56-5299-3EAA-4A88-DDD946955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49" y="888024"/>
            <a:ext cx="4236411" cy="1598286"/>
          </a:xfrm>
          <a:prstGeom prst="rect">
            <a:avLst/>
          </a:prstGeom>
        </p:spPr>
      </p:pic>
      <p:pic>
        <p:nvPicPr>
          <p:cNvPr id="4" name="Google Shape;451;p15" descr="Interfaz de usuario gráfica, 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117" y="640880"/>
            <a:ext cx="3061429" cy="232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52;p15" descr="Imagen que contiene Icono&#10;&#10;Descripción generada automáticamente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4448875" y="1990629"/>
            <a:ext cx="3654856" cy="1554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title"/>
          </p:nvPr>
        </p:nvSpPr>
        <p:spPr>
          <a:xfrm>
            <a:off x="0" y="802264"/>
            <a:ext cx="12192000" cy="77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3600" b="1" u="sng" cap="none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Arial"/>
                <a:cs typeface="Arial"/>
                <a:sym typeface="Arial"/>
              </a:rPr>
              <a:t>ELEMENTOS </a:t>
            </a:r>
            <a:r>
              <a:rPr lang="es-ES" sz="3600" b="1" i="0" u="sng" strike="noStrike" cap="none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Arial"/>
                <a:cs typeface="Arial"/>
                <a:sym typeface="Arial"/>
              </a:rPr>
              <a:t>DE </a:t>
            </a:r>
            <a:r>
              <a:rPr lang="es-ES" sz="3600" b="1" i="0" u="sng" strike="noStrike" cap="none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Arial"/>
                <a:cs typeface="Arial"/>
                <a:sym typeface="Arial"/>
              </a:rPr>
              <a:t>NUESTRA </a:t>
            </a:r>
            <a:br>
              <a:rPr lang="es-ES" sz="3600" b="1" i="0" u="sng" strike="noStrike" cap="none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Arial"/>
                <a:cs typeface="Arial"/>
                <a:sym typeface="Arial"/>
              </a:rPr>
            </a:br>
            <a:r>
              <a:rPr lang="es-ES" sz="3600" b="1" i="0" u="sng" strike="noStrike" cap="none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Arial"/>
                <a:cs typeface="Arial"/>
                <a:sym typeface="Arial"/>
              </a:rPr>
              <a:t>FORMACIÓN ONLINE</a:t>
            </a:r>
            <a:endParaRPr sz="3600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</a:endParaRPr>
          </a:p>
        </p:txBody>
      </p:sp>
      <p:sp>
        <p:nvSpPr>
          <p:cNvPr id="486" name="Google Shape;486;p18"/>
          <p:cNvSpPr txBox="1">
            <a:spLocks noGrp="1"/>
          </p:cNvSpPr>
          <p:nvPr>
            <p:ph type="body" idx="1"/>
          </p:nvPr>
        </p:nvSpPr>
        <p:spPr>
          <a:xfrm>
            <a:off x="245523" y="2624916"/>
            <a:ext cx="11788877" cy="367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dirty="0">
                <a:latin typeface="Agency FB" panose="020B0503020202020204" pitchFamily="34" charset="0"/>
              </a:rPr>
              <a:t>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Plataforma LMS y Aula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V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irtual.</a:t>
            </a: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600" dirty="0">
              <a:latin typeface="Arial Narrow" panose="020B0606020202030204" pitchFamily="34" charset="0"/>
            </a:endParaRP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dirty="0" smtClean="0">
                <a:latin typeface="Arial Narrow" panose="020B0606020202030204" pitchFamily="34" charset="0"/>
              </a:rPr>
              <a:t> Seguridad.</a:t>
            </a: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600" b="1" dirty="0">
              <a:latin typeface="Arial Narrow" panose="020B0606020202030204" pitchFamily="34" charset="0"/>
            </a:endParaRP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dirty="0">
                <a:latin typeface="Arial Narrow" panose="020B0606020202030204" pitchFamily="34" charset="0"/>
              </a:rPr>
              <a:t>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Indicador de acceso según horario fijado para la formación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600" b="1" dirty="0">
              <a:latin typeface="Arial Narrow" panose="020B0606020202030204" pitchFamily="34" charset="0"/>
            </a:endParaRP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dirty="0">
                <a:latin typeface="Arial Narrow" panose="020B0606020202030204" pitchFamily="34" charset="0"/>
              </a:rPr>
              <a:t> Módulo avanzado de informes adaptados a normativa FUNDAE/SEPE</a:t>
            </a:r>
            <a:r>
              <a:rPr lang="es-ES" sz="1600" b="1" dirty="0" smtClean="0">
                <a:latin typeface="Arial Narrow" panose="020B0606020202030204" pitchFamily="34" charset="0"/>
              </a:rPr>
              <a:t>.</a:t>
            </a: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600" b="1" dirty="0">
              <a:latin typeface="Arial Narrow" panose="020B0606020202030204" pitchFamily="34" charset="0"/>
            </a:endParaRP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dirty="0">
                <a:latin typeface="Arial Narrow" panose="020B0606020202030204" pitchFamily="34" charset="0"/>
              </a:rPr>
              <a:t>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Diseño y desarrollo de contenidos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e-</a:t>
            </a:r>
            <a:r>
              <a:rPr lang="es-ES" sz="16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Learning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basados en los formatos SCORM, HTML5, </a:t>
            </a:r>
            <a:r>
              <a:rPr lang="es-ES" sz="16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Scroll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6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Learning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y </a:t>
            </a:r>
            <a:r>
              <a:rPr lang="es-ES" sz="16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Click&amp;Point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600" dirty="0">
              <a:latin typeface="Arial Narrow" panose="020B0606020202030204" pitchFamily="34" charset="0"/>
            </a:endParaRP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dirty="0">
                <a:latin typeface="Arial Narrow" panose="020B0606020202030204" pitchFamily="34" charset="0"/>
              </a:rPr>
              <a:t> Catálogo de más de 1.000 contenidos.</a:t>
            </a:r>
            <a:endParaRPr sz="1600" b="1" dirty="0"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31" y="1465835"/>
            <a:ext cx="2584938" cy="258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1" y="1465835"/>
            <a:ext cx="2668714" cy="266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"/>
          <p:cNvSpPr txBox="1">
            <a:spLocks noGrp="1"/>
          </p:cNvSpPr>
          <p:nvPr>
            <p:ph type="title"/>
          </p:nvPr>
        </p:nvSpPr>
        <p:spPr>
          <a:xfrm>
            <a:off x="0" y="401929"/>
            <a:ext cx="12191999" cy="76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s-ES" b="1" u="sng" strike="noStrike" cap="none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Calibri"/>
              </a:rPr>
              <a:t>ESPECIALIDADES</a:t>
            </a:r>
            <a:endParaRPr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</a:endParaRPr>
          </a:p>
        </p:txBody>
      </p:sp>
      <p:grpSp>
        <p:nvGrpSpPr>
          <p:cNvPr id="495" name="Google Shape;495;p19"/>
          <p:cNvGrpSpPr/>
          <p:nvPr/>
        </p:nvGrpSpPr>
        <p:grpSpPr>
          <a:xfrm>
            <a:off x="2865820" y="1526780"/>
            <a:ext cx="7750956" cy="3037788"/>
            <a:chOff x="1003" y="2938"/>
            <a:chExt cx="14832" cy="6040"/>
          </a:xfrm>
        </p:grpSpPr>
        <p:pic>
          <p:nvPicPr>
            <p:cNvPr id="496" name="Google Shape;496;p19" descr="Logotipo&#10;&#10;Descripción generada automáticamente con confianza media"/>
            <p:cNvPicPr preferRelativeResize="0"/>
            <p:nvPr/>
          </p:nvPicPr>
          <p:blipFill rotWithShape="1">
            <a:blip r:embed="rId3">
              <a:alphaModFix amt="70000"/>
            </a:blip>
            <a:srcRect/>
            <a:stretch/>
          </p:blipFill>
          <p:spPr>
            <a:xfrm>
              <a:off x="1003" y="4224"/>
              <a:ext cx="5479" cy="1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19" descr="Logotipo&#10;&#10;Descripción generada automáticamente con confianza baja"/>
            <p:cNvPicPr preferRelativeResize="0"/>
            <p:nvPr/>
          </p:nvPicPr>
          <p:blipFill rotWithShape="1">
            <a:blip r:embed="rId4">
              <a:alphaModFix amt="70000"/>
            </a:blip>
            <a:srcRect/>
            <a:stretch/>
          </p:blipFill>
          <p:spPr>
            <a:xfrm>
              <a:off x="6653" y="4224"/>
              <a:ext cx="4935" cy="1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19"/>
            <p:cNvPicPr preferRelativeResize="0"/>
            <p:nvPr/>
          </p:nvPicPr>
          <p:blipFill rotWithShape="1">
            <a:blip r:embed="rId5">
              <a:alphaModFix amt="70000"/>
            </a:blip>
            <a:srcRect/>
            <a:stretch/>
          </p:blipFill>
          <p:spPr>
            <a:xfrm>
              <a:off x="4498" y="6754"/>
              <a:ext cx="6842" cy="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19" descr="Forma&#10;&#10;Descripción generada automáticamente con confianza baja"/>
            <p:cNvPicPr preferRelativeResize="0"/>
            <p:nvPr/>
          </p:nvPicPr>
          <p:blipFill rotWithShape="1">
            <a:blip r:embed="rId6">
              <a:alphaModFix amt="70000"/>
            </a:blip>
            <a:srcRect/>
            <a:stretch/>
          </p:blipFill>
          <p:spPr>
            <a:xfrm>
              <a:off x="2328" y="2938"/>
              <a:ext cx="13507" cy="6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A36C8D7-BE57-4921-14AB-49964965AAC9}"/>
              </a:ext>
            </a:extLst>
          </p:cNvPr>
          <p:cNvSpPr txBox="1"/>
          <p:nvPr/>
        </p:nvSpPr>
        <p:spPr>
          <a:xfrm>
            <a:off x="2171227" y="5019461"/>
            <a:ext cx="652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MÁS DE 1.000 CURSOS DISPONIBLES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1935173" y="4697230"/>
            <a:ext cx="7587762" cy="1235855"/>
          </a:xfrm>
          <a:prstGeom prst="rightArrow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title"/>
          </p:nvPr>
        </p:nvSpPr>
        <p:spPr>
          <a:xfrm>
            <a:off x="0" y="306127"/>
            <a:ext cx="12192000" cy="77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40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EMPRESAS</a:t>
            </a:r>
            <a:endParaRPr sz="40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sp>
        <p:nvSpPr>
          <p:cNvPr id="486" name="Google Shape;486;p18"/>
          <p:cNvSpPr txBox="1">
            <a:spLocks noGrp="1"/>
          </p:cNvSpPr>
          <p:nvPr>
            <p:ph type="body" idx="1"/>
          </p:nvPr>
        </p:nvSpPr>
        <p:spPr>
          <a:xfrm>
            <a:off x="438150" y="1416125"/>
            <a:ext cx="11315700" cy="488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r>
              <a:rPr lang="es-ES" sz="2200" b="1" u="sng" cap="none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GESTIÓN · ADMINISTRACIÓN </a:t>
            </a:r>
          </a:p>
          <a:p>
            <a:pPr marL="342900" lvl="0" indent="-3429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endParaRPr lang="es-ES" sz="2200" b="1" u="sng" cap="none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342900" lvl="0" indent="-3429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r>
              <a:rPr lang="es-ES" sz="22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MARKETING </a:t>
            </a:r>
            <a:r>
              <a:rPr lang="es-ES" sz="22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ESTRATÉGICO </a:t>
            </a:r>
            <a:r>
              <a:rPr lang="es-ES" sz="22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· </a:t>
            </a:r>
            <a:r>
              <a:rPr lang="es-ES" sz="22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MARKETING </a:t>
            </a:r>
            <a:r>
              <a:rPr lang="es-ES" sz="22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DIGITAL</a:t>
            </a:r>
          </a:p>
          <a:p>
            <a:pPr marL="342900" lvl="0" indent="-3429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endParaRPr lang="es-ES" sz="22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342900" lvl="0" indent="-3429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r>
              <a:rPr lang="es-ES" sz="22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VENTAS </a:t>
            </a:r>
            <a:r>
              <a:rPr lang="es-ES" sz="22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Y </a:t>
            </a:r>
            <a:r>
              <a:rPr lang="es-ES" sz="22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GESTIÓN </a:t>
            </a:r>
            <a:r>
              <a:rPr lang="es-ES" sz="22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COMERCIAL · PROTOCOLO · ATENCIÓN AL CLIENTE · RECURSOS HUMANOS</a:t>
            </a:r>
          </a:p>
          <a:p>
            <a:pPr marL="342900" lvl="0" indent="-3429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endParaRPr lang="es-ES" sz="22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342900" lvl="0" indent="-3429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r>
              <a:rPr lang="es-ES" sz="22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ESTRATEGIA · MANAGEMENT · PLANIFICACIÓN </a:t>
            </a:r>
          </a:p>
          <a:p>
            <a:pPr marL="342900" lvl="0" indent="-3429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endParaRPr lang="es-ES" sz="22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342900" lvl="0" indent="-34290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r>
              <a:rPr lang="es-ES" sz="22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FINANZAS · RESPONSABILIDAD </a:t>
            </a:r>
            <a:r>
              <a:rPr lang="es-ES" sz="22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SOCIAL </a:t>
            </a:r>
            <a:r>
              <a:rPr lang="es-ES" sz="22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CORPORATIVA · BUSINESS </a:t>
            </a:r>
            <a:r>
              <a:rPr lang="es-ES" sz="22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ANALYTICS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  <a:p>
            <a:pPr marL="0" lvl="0" indent="0" algn="ct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s-ES" sz="5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Catálogo </a:t>
            </a:r>
            <a:r>
              <a:rPr lang="es-ES" sz="4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 más de 150 </a:t>
            </a:r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cursos…</a:t>
            </a:r>
            <a:endParaRPr sz="4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1A0CC3-9FA2-61FA-D696-FB0FE9A6E3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</a:blip>
          <a:stretch>
            <a:fillRect/>
          </a:stretch>
        </p:blipFill>
        <p:spPr>
          <a:xfrm>
            <a:off x="9784235" y="562708"/>
            <a:ext cx="1847988" cy="18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title"/>
          </p:nvPr>
        </p:nvSpPr>
        <p:spPr>
          <a:xfrm>
            <a:off x="0" y="308241"/>
            <a:ext cx="12192000" cy="77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40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DOCENCIA</a:t>
            </a:r>
            <a:endParaRPr sz="40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sp>
        <p:nvSpPr>
          <p:cNvPr id="486" name="Google Shape;486;p18"/>
          <p:cNvSpPr txBox="1">
            <a:spLocks noGrp="1"/>
          </p:cNvSpPr>
          <p:nvPr>
            <p:ph type="body" idx="1"/>
          </p:nvPr>
        </p:nvSpPr>
        <p:spPr>
          <a:xfrm>
            <a:off x="431684" y="1152462"/>
            <a:ext cx="7164869" cy="451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14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GESTIÓN </a:t>
            </a: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Y FORMACIÓN </a:t>
            </a:r>
            <a:r>
              <a:rPr lang="es-ES" sz="14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TIEMPO </a:t>
            </a: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LIBRE </a:t>
            </a:r>
            <a:endParaRPr lang="es-ES" sz="14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4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PROCESOS DE ENSEÑANZA </a:t>
            </a:r>
            <a:endParaRPr lang="es-ES" sz="14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4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ACREDITACIONES Y CERTIFICACIONES </a:t>
            </a:r>
            <a:endParaRPr lang="es-ES" sz="14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14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EDUCACIÓN EN LA ERA </a:t>
            </a:r>
            <a:r>
              <a:rPr lang="es-ES" sz="14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DIGITAL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4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GESTIÓN Y DINAMIZACIÓN DE TÉCNICAS DE </a:t>
            </a:r>
            <a:r>
              <a:rPr lang="es-ES" sz="14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FORMACIÓN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4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FORMACIÓN EN SALUD </a:t>
            </a: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-</a:t>
            </a:r>
            <a:r>
              <a:rPr lang="es-ES" sz="14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MEDIO </a:t>
            </a:r>
            <a:r>
              <a:rPr lang="es-ES" sz="14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AMBIENTE - </a:t>
            </a: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PREVENCIÓN Y PRIMEROS </a:t>
            </a:r>
            <a:r>
              <a:rPr lang="es-ES" sz="14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AUXILIOS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14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PLANIFICACIÓN Y MÉTODOS </a:t>
            </a:r>
            <a:r>
              <a:rPr lang="es-ES" sz="14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FORMATIVOS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14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MÉTODOS Y GESTIÓN DE LA EVALUACIÓN  </a:t>
            </a:r>
            <a:endParaRPr lang="es-ES" sz="14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14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ESTRATEGIAS </a:t>
            </a:r>
            <a:r>
              <a:rPr lang="es-ES" sz="14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EDUCATIVAS</a:t>
            </a:r>
            <a:endParaRPr lang="es-ES" sz="14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TÉCNICAS PEDAGÓGICAS DE LA </a:t>
            </a:r>
            <a:r>
              <a:rPr lang="es-ES" sz="14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EDUCACIÓN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                              </a:t>
            </a:r>
            <a:endParaRPr sz="3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8B05EC-0A18-93E2-81FC-1F5CB4E6C8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4958752" y="693388"/>
            <a:ext cx="6611928" cy="514492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424855" y="5147827"/>
            <a:ext cx="604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Catálogo de más de 70 </a:t>
            </a: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cursos…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05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title"/>
          </p:nvPr>
        </p:nvSpPr>
        <p:spPr>
          <a:xfrm>
            <a:off x="0" y="690436"/>
            <a:ext cx="12192000" cy="77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ELECTRICIDAD, INSTALACIONES Y SERVICIOS DE MANTENIMIENTO</a:t>
            </a:r>
            <a:endParaRPr sz="32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sp>
        <p:nvSpPr>
          <p:cNvPr id="486" name="Google Shape;486;p18"/>
          <p:cNvSpPr txBox="1">
            <a:spLocks noGrp="1"/>
          </p:cNvSpPr>
          <p:nvPr>
            <p:ph type="body" idx="1"/>
          </p:nvPr>
        </p:nvSpPr>
        <p:spPr>
          <a:xfrm>
            <a:off x="499609" y="1675117"/>
            <a:ext cx="8301474" cy="475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8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18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PREVENCIÓN </a:t>
            </a:r>
            <a:r>
              <a:rPr lang="es-ES" sz="18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DE RIESGOS </a:t>
            </a:r>
            <a:endParaRPr lang="es-ES" sz="18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8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8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PROYECTOS DE OBRA </a:t>
            </a:r>
            <a:endParaRPr lang="es-ES" sz="18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8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8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INSTALACIONES Y PROYECTOS </a:t>
            </a:r>
            <a:endParaRPr lang="es-ES" sz="18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18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8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FORMACIÓN EN INSTALACIONES </a:t>
            </a:r>
            <a:r>
              <a:rPr lang="es-ES" sz="18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ELÉCTRICAS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8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8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MANTENIMIENTO GENERAL Y ESPECÍFICO DE </a:t>
            </a:r>
            <a:r>
              <a:rPr lang="es-ES" sz="18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INSTALACIONES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8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8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MONTAJE Y </a:t>
            </a:r>
            <a:r>
              <a:rPr lang="es-ES" sz="18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EQUIPOS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18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8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18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CLIMATIZACIÓN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18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8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EQUIPOS DE LIMPIEZA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s-ES" sz="41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Catálogo </a:t>
            </a:r>
            <a:r>
              <a:rPr lang="es-ES" sz="41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 más de 40 </a:t>
            </a:r>
            <a:r>
              <a:rPr lang="es-ES" sz="41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cursos…</a:t>
            </a:r>
            <a:endParaRPr sz="41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empresa ELECTRICIDAD, INSTALACIONES Y SERVICIOS DE MANTENIMI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675117"/>
            <a:ext cx="3693014" cy="3693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title"/>
          </p:nvPr>
        </p:nvSpPr>
        <p:spPr>
          <a:xfrm>
            <a:off x="0" y="420427"/>
            <a:ext cx="12192000" cy="77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3200" b="1" u="sng" dirty="0" smtClean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RESTAURACIÓN </a:t>
            </a: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Y ALOJAMIENTO</a:t>
            </a:r>
            <a:endParaRPr sz="32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sp>
        <p:nvSpPr>
          <p:cNvPr id="486" name="Google Shape;486;p18"/>
          <p:cNvSpPr txBox="1">
            <a:spLocks noGrp="1"/>
          </p:cNvSpPr>
          <p:nvPr>
            <p:ph type="body" idx="1"/>
          </p:nvPr>
        </p:nvSpPr>
        <p:spPr>
          <a:xfrm>
            <a:off x="2940769" y="1572865"/>
            <a:ext cx="8067200" cy="430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16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APROVISIONAMIENTOS </a:t>
            </a: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6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GESTIÓN DE RESERVAS </a:t>
            </a:r>
            <a:endParaRPr lang="es-ES" sz="16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6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COMERCIALIZACIÓN </a:t>
            </a:r>
            <a:endParaRPr lang="es-ES" sz="16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16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GESTIÓN Y ADMINISTRACIÓN </a:t>
            </a:r>
            <a:endParaRPr lang="es-ES" sz="16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6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MEDIO </a:t>
            </a:r>
            <a:r>
              <a:rPr lang="es-ES" sz="16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AMBIENTE</a:t>
            </a: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16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RIESGOS </a:t>
            </a:r>
            <a:r>
              <a:rPr lang="es-ES" sz="16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LABORALES</a:t>
            </a: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</a:pPr>
            <a:endParaRPr lang="es-ES" sz="16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16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GESTIÓN, ADMINISTRACIÓN Y COMERCIALIZACIÓN DE EVENTOS</a:t>
            </a: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  <a:p>
            <a:pPr marL="0" lvl="0" indent="0" algn="r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 smtClean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un curso en restauración y alojami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15" y="1863970"/>
            <a:ext cx="2778607" cy="2824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48407" y="3064810"/>
            <a:ext cx="3446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Catálogo de más </a:t>
            </a:r>
            <a:endParaRPr lang="es-ES" sz="36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 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25 cursos…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85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title"/>
          </p:nvPr>
        </p:nvSpPr>
        <p:spPr>
          <a:xfrm>
            <a:off x="0" y="420427"/>
            <a:ext cx="12192000" cy="77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sz="3200" b="1" u="sng" dirty="0">
                <a:solidFill>
                  <a:schemeClr val="accent1">
                    <a:lumMod val="50000"/>
                  </a:schemeClr>
                </a:solidFill>
                <a:latin typeface="American Captain" pitchFamily="2" charset="0"/>
                <a:ea typeface="Calibri"/>
                <a:cs typeface="Calibri"/>
                <a:sym typeface="Arial"/>
              </a:rPr>
              <a:t>INFORMÁTICA Y COMUNICACIONES</a:t>
            </a:r>
            <a:endParaRPr sz="3200" b="1" u="sng" dirty="0">
              <a:solidFill>
                <a:schemeClr val="accent1">
                  <a:lumMod val="50000"/>
                </a:schemeClr>
              </a:solidFill>
              <a:latin typeface="American Captain" pitchFamily="2" charset="0"/>
              <a:ea typeface="Calibri"/>
              <a:cs typeface="Calibri"/>
            </a:endParaRPr>
          </a:p>
        </p:txBody>
      </p:sp>
      <p:sp>
        <p:nvSpPr>
          <p:cNvPr id="486" name="Google Shape;486;p18"/>
          <p:cNvSpPr txBox="1">
            <a:spLocks noGrp="1"/>
          </p:cNvSpPr>
          <p:nvPr>
            <p:ph type="body" idx="1"/>
          </p:nvPr>
        </p:nvSpPr>
        <p:spPr>
          <a:xfrm>
            <a:off x="399791" y="1577584"/>
            <a:ext cx="8023240" cy="503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29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ERP </a:t>
            </a:r>
            <a:r>
              <a:rPr lang="es-ES" sz="2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- CRM </a:t>
            </a:r>
            <a:endParaRPr lang="es-ES" sz="29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29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29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OFFICE </a:t>
            </a:r>
            <a:r>
              <a:rPr lang="es-ES" sz="2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Y OFFICE AVANZADO </a:t>
            </a:r>
            <a:endParaRPr lang="es-ES" sz="29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29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CIBERSEGURIDAD </a:t>
            </a:r>
            <a:endParaRPr lang="es-ES" sz="29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29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GOGGLE Y ENTORNO DIGITAL </a:t>
            </a:r>
            <a:endParaRPr lang="es-ES" sz="2900" b="1" u="sng" dirty="0" smtClean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29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COMUNICACIÓN Y GESTIÓN DE </a:t>
            </a:r>
            <a:r>
              <a:rPr lang="es-ES" sz="29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EQUIPOS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sz="29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ES" sz="29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WORDPRESS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</a:pPr>
            <a:endParaRPr lang="es-ES" sz="29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ANDROID, </a:t>
            </a:r>
            <a:r>
              <a:rPr lang="es-ES" sz="2900" b="1" u="sng" dirty="0" smtClean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IOS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sz="2900" b="1" u="sng" dirty="0">
              <a:solidFill>
                <a:schemeClr val="tx2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s-ES" sz="2900" b="1" u="sng" dirty="0">
                <a:solidFill>
                  <a:schemeClr val="tx2">
                    <a:lumMod val="75000"/>
                  </a:schemeClr>
                </a:solidFill>
                <a:latin typeface="Berlin Sans FB Demi" panose="020E0802020502020306" pitchFamily="34" charset="0"/>
              </a:rPr>
              <a:t> ENTORNO CLOUD</a:t>
            </a: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  <a:p>
            <a:pPr marL="0" lvl="0" indent="0" algn="just" rtl="0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endParaRPr lang="es-ES" b="1" dirty="0"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B948D0-6BEA-0FEC-80E5-7C81347487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</a:blip>
          <a:stretch>
            <a:fillRect/>
          </a:stretch>
        </p:blipFill>
        <p:spPr>
          <a:xfrm>
            <a:off x="5796375" y="867120"/>
            <a:ext cx="4945154" cy="466324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378819" y="4985239"/>
            <a:ext cx="40884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Catálogo de más de 60 cursos…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18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594</TotalTime>
  <Words>2023</Words>
  <Application>Microsoft Office PowerPoint</Application>
  <PresentationFormat>Panorámica</PresentationFormat>
  <Paragraphs>352</Paragraphs>
  <Slides>22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4" baseType="lpstr">
      <vt:lpstr>Agency FB</vt:lpstr>
      <vt:lpstr>American Captain</vt:lpstr>
      <vt:lpstr>Arial</vt:lpstr>
      <vt:lpstr>Arial Narrow</vt:lpstr>
      <vt:lpstr>Bahnschrift Light SemiCondensed</vt:lpstr>
      <vt:lpstr>Bahnschrift SemiLight</vt:lpstr>
      <vt:lpstr>Berlin Sans FB Demi</vt:lpstr>
      <vt:lpstr>Bookman Old Style</vt:lpstr>
      <vt:lpstr>Calibri</vt:lpstr>
      <vt:lpstr>Corbel</vt:lpstr>
      <vt:lpstr>Wingdings</vt:lpstr>
      <vt:lpstr>Base</vt:lpstr>
      <vt:lpstr>- Cursos de formación - </vt:lpstr>
      <vt:lpstr>FORMACIÓN ONLINE</vt:lpstr>
      <vt:lpstr>ELEMENTOS DE NUESTRA  FORMACIÓN ONLINE</vt:lpstr>
      <vt:lpstr>ESPECIALIDADES</vt:lpstr>
      <vt:lpstr>EMPRESAS</vt:lpstr>
      <vt:lpstr>DOCENCIA</vt:lpstr>
      <vt:lpstr>ELECTRICIDAD, INSTALACIONES Y SERVICIOS DE MANTENIMIENTO</vt:lpstr>
      <vt:lpstr>RESTAURACIÓN Y ALOJAMIENTO</vt:lpstr>
      <vt:lpstr>INFORMÁTICA Y COMUNICACIONES</vt:lpstr>
      <vt:lpstr>SEGURIDAD, MEDIO AMBIENTE, PREVENCIÓN Y RIESGOS LABORALES</vt:lpstr>
      <vt:lpstr>FORMACIÓN COMPLEMENTARIA E IDIOMAS</vt:lpstr>
      <vt:lpstr>SERVICIOS SOCIALES Y GENERALES</vt:lpstr>
      <vt:lpstr>SOFT SKILLS</vt:lpstr>
      <vt:lpstr>CURSOS PRESENCIALES  </vt:lpstr>
      <vt:lpstr>PRIMEROS AUXILIOS Y CONDUCTA P.A.S</vt:lpstr>
      <vt:lpstr>CURSOS RECOMENDADOS POR CATEGORÍAS DE TRABAJADORES</vt:lpstr>
      <vt:lpstr>CURSOS RECOMENDADOS POR CATEGORÍAS DE TRABAJADORES</vt:lpstr>
      <vt:lpstr>CURSOS EN PREPARACIÓN  ¡2º SEMESTRE 2025!</vt:lpstr>
      <vt:lpstr>CURSOS EN PREPARACIÓN  ¡2º SEMESTRE 2025!</vt:lpstr>
      <vt:lpstr>PROGRAMA DE TALENTO LLLTEACH  (PARA LA EMPRESA)</vt:lpstr>
      <vt:lpstr>PROGRAMA DE TALENTO LLLTEACH  (dirigido al candidato)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Cursos de FORMACIÓN </dc:title>
  <dc:creator>Alberto Pertejo-Barrena</dc:creator>
  <cp:lastModifiedBy>Ángeles Vicent</cp:lastModifiedBy>
  <cp:revision>28</cp:revision>
  <dcterms:modified xsi:type="dcterms:W3CDTF">2024-10-12T12:42:47Z</dcterms:modified>
</cp:coreProperties>
</file>